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60172" y="3886676"/>
          <a:ext cx="6271655" cy="365760"/>
        </p:xfrm>
        <a:graphic>
          <a:graphicData uri="http://schemas.openxmlformats.org/drawingml/2006/table">
            <a:tbl>
              <a:tblPr/>
              <a:tblGrid>
                <a:gridCol w="6107190">
                  <a:extLst>
                    <a:ext uri="{9D8B030D-6E8A-4147-A177-3AD203B41FA5}">
                      <a16:colId xmlns:a16="http://schemas.microsoft.com/office/drawing/2014/main" val="1982170180"/>
                    </a:ext>
                  </a:extLst>
                </a:gridCol>
                <a:gridCol w="164465">
                  <a:extLst>
                    <a:ext uri="{9D8B030D-6E8A-4147-A177-3AD203B41FA5}">
                      <a16:colId xmlns:a16="http://schemas.microsoft.com/office/drawing/2014/main" val="29522204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b="1">
                          <a:effectLst/>
                        </a:rPr>
                        <a:t>Училищната готовност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</a:endParaRPr>
                    </a:p>
                  </a:txBody>
                  <a:tcPr marL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69966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05257"/>
              </p:ext>
            </p:extLst>
          </p:nvPr>
        </p:nvGraphicFramePr>
        <p:xfrm>
          <a:off x="2964377" y="2103120"/>
          <a:ext cx="6267450" cy="2443230"/>
        </p:xfrm>
        <a:graphic>
          <a:graphicData uri="http://schemas.openxmlformats.org/drawingml/2006/table">
            <a:tbl>
              <a:tblPr/>
              <a:tblGrid>
                <a:gridCol w="6267450">
                  <a:extLst>
                    <a:ext uri="{9D8B030D-6E8A-4147-A177-3AD203B41FA5}">
                      <a16:colId xmlns:a16="http://schemas.microsoft.com/office/drawing/2014/main" val="3094099845"/>
                    </a:ext>
                  </a:extLst>
                </a:gridCol>
              </a:tblGrid>
              <a:tr h="2443230">
                <a:tc>
                  <a:txBody>
                    <a:bodyPr/>
                    <a:lstStyle/>
                    <a:p>
                      <a:r>
                        <a:rPr lang="bg-BG" sz="44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Училищна </a:t>
                      </a:r>
                      <a:r>
                        <a:rPr lang="bg-BG" sz="4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04562"/>
                  </a:ext>
                </a:extLst>
              </a:tr>
            </a:tbl>
          </a:graphicData>
        </a:graphic>
      </p:graphicFrame>
      <p:pic>
        <p:nvPicPr>
          <p:cNvPr id="1025" name="Picture 1" descr="Печ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744"/>
            <a:ext cx="133350" cy="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90012" y="3946185"/>
            <a:ext cx="5734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u="sng" dirty="0" smtClean="0">
                <a:solidFill>
                  <a:srgbClr val="7030A0"/>
                </a:solidFill>
              </a:rPr>
              <a:t>Изготвил:</a:t>
            </a:r>
            <a:r>
              <a:rPr lang="bg-BG" sz="24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bg-BG" sz="2400" b="1" i="1" dirty="0" smtClean="0">
                <a:solidFill>
                  <a:srgbClr val="7030A0"/>
                </a:solidFill>
              </a:rPr>
              <a:t>Жасмина Томова – психолог</a:t>
            </a:r>
          </a:p>
          <a:p>
            <a:r>
              <a:rPr lang="bg-BG" sz="2400" b="1" i="1" dirty="0" smtClean="0">
                <a:solidFill>
                  <a:srgbClr val="7030A0"/>
                </a:solidFill>
              </a:rPr>
              <a:t>СУ „Константин Петканов“, Бургас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497" y="568962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b="1" i="1" u="sng" dirty="0" smtClean="0"/>
          </a:p>
          <a:p>
            <a:r>
              <a:rPr lang="ru-RU" sz="2800" b="1" i="1" u="sng" dirty="0" smtClean="0">
                <a:solidFill>
                  <a:srgbClr val="002060"/>
                </a:solidFill>
              </a:rPr>
              <a:t>Развитие </a:t>
            </a:r>
            <a:r>
              <a:rPr lang="ru-RU" sz="2800" b="1" i="1" u="sng" dirty="0">
                <a:solidFill>
                  <a:srgbClr val="002060"/>
                </a:solidFill>
              </a:rPr>
              <a:t>на вниманието и паметта: </a:t>
            </a:r>
            <a:endParaRPr lang="ru-RU" sz="2800" b="1" i="1" u="sng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3300"/>
                </a:solidFill>
              </a:rPr>
              <a:t>- може </a:t>
            </a:r>
            <a:r>
              <a:rPr lang="ru-RU" sz="2800" b="1" dirty="0">
                <a:solidFill>
                  <a:srgbClr val="FF3300"/>
                </a:solidFill>
              </a:rPr>
              <a:t>да концентрира вниманието си 10-15 минути, да запомни 10 различни думи или четиристишие след три-четири повтаряния;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25" y="3788137"/>
            <a:ext cx="3353091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9943" y="71265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</a:rPr>
              <a:t>Речево развитие: </a:t>
            </a:r>
            <a:endParaRPr lang="ru-RU" sz="2800" b="1" i="1" u="sng" dirty="0" smtClean="0">
              <a:solidFill>
                <a:srgbClr val="002060"/>
              </a:solidFill>
            </a:endParaRPr>
          </a:p>
          <a:p>
            <a:endParaRPr lang="ru-RU" sz="2800" b="1" i="1" u="sng" dirty="0"/>
          </a:p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произнася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ясно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повечето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звукове, построява правилно изреченията си, може да състави разказ по картинки; </a:t>
            </a:r>
            <a:r>
              <a:rPr lang="bg-BG" sz="2400" b="1" dirty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иво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 развитие на фонематичния слух.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602107"/>
            <a:ext cx="4271555" cy="2676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519" y="3981039"/>
            <a:ext cx="298120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365" y="396299"/>
            <a:ext cx="8686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Достатъчно ли е развита фината моторика и зрително – моторната координация? 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без </a:t>
            </a:r>
            <a:r>
              <a:rPr lang="ru-RU" b="1" dirty="0">
                <a:solidFill>
                  <a:srgbClr val="FF0000"/>
                </a:solidFill>
              </a:rPr>
              <a:t>тях детето ще се затруднява да пише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b="1" i="1" dirty="0" smtClean="0"/>
              <a:t>Да се обърне </a:t>
            </a:r>
            <a:r>
              <a:rPr lang="ru-RU" b="1" i="1" dirty="0"/>
              <a:t>внимание как то държи молива или </a:t>
            </a:r>
            <a:r>
              <a:rPr lang="ru-RU" b="1" i="1" dirty="0" smtClean="0"/>
              <a:t>флумастера!</a:t>
            </a:r>
          </a:p>
          <a:p>
            <a:r>
              <a:rPr lang="ru-RU" b="1" i="1" dirty="0" smtClean="0"/>
              <a:t>     </a:t>
            </a:r>
          </a:p>
          <a:p>
            <a:r>
              <a:rPr lang="ru-RU" b="1" i="1" dirty="0" smtClean="0"/>
              <a:t> - Оцветяването </a:t>
            </a:r>
            <a:r>
              <a:rPr lang="ru-RU" b="1" i="1" dirty="0"/>
              <a:t>е важен момент от предварителната подготовка на детето за училище. П</a:t>
            </a:r>
            <a:r>
              <a:rPr lang="ru-RU" b="1" i="1" dirty="0" smtClean="0"/>
              <a:t>ри оцветяване </a:t>
            </a:r>
            <a:r>
              <a:rPr lang="ru-RU" b="1" i="1" dirty="0"/>
              <a:t>да не се излиза от контура на картинката и да не остават бели полета във вътрешността на </a:t>
            </a:r>
            <a:r>
              <a:rPr lang="ru-RU" b="1" i="1" dirty="0" smtClean="0"/>
              <a:t>изображението.</a:t>
            </a:r>
          </a:p>
          <a:p>
            <a:endParaRPr lang="ru-RU" b="1" i="1" dirty="0" smtClean="0"/>
          </a:p>
          <a:p>
            <a:r>
              <a:rPr lang="ru-RU" b="1" i="1" dirty="0" smtClean="0"/>
              <a:t> - Да </a:t>
            </a:r>
            <a:r>
              <a:rPr lang="ru-RU" b="1" i="1" dirty="0"/>
              <a:t>с</a:t>
            </a:r>
            <a:r>
              <a:rPr lang="ru-RU" b="1" i="1" dirty="0" smtClean="0"/>
              <a:t>е обърне внимание </a:t>
            </a:r>
            <a:r>
              <a:rPr lang="ru-RU" b="1" i="1" dirty="0"/>
              <a:t>как детето държи ножичка и колко успешно умее да изрязва с </a:t>
            </a:r>
            <a:r>
              <a:rPr lang="ru-RU" b="1" i="1" dirty="0" smtClean="0"/>
              <a:t>нея!</a:t>
            </a:r>
            <a:endParaRPr lang="en-US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4" y="4397394"/>
            <a:ext cx="3853543" cy="21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0701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</a:rPr>
              <a:t>Умее ли детето да изпълнява логически операции </a:t>
            </a:r>
            <a:r>
              <a:rPr lang="ru-RU" sz="2000" b="1" i="1" dirty="0">
                <a:solidFill>
                  <a:srgbClr val="FF0000"/>
                </a:solidFill>
              </a:rPr>
              <a:t>- установяване на причинно-следствени връзки, отделяне на важното от второстепенното?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8103" y="20178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00B050"/>
                </a:solidFill>
              </a:rPr>
              <a:t>Двигателна култура:   </a:t>
            </a:r>
            <a:r>
              <a:rPr lang="ru-RU" b="1" dirty="0">
                <a:solidFill>
                  <a:srgbClr val="00B050"/>
                </a:solidFill>
              </a:rPr>
              <a:t>умее да бяга, да скача, да прави завъртания, манипулира с малки предмети, може да чертае вертикални и хоризонтални линии, кръг, квадрат;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8263" y="34637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0070C0"/>
                </a:solidFill>
              </a:rPr>
              <a:t>Зрително-пространствено възприятие: </a:t>
            </a:r>
            <a:r>
              <a:rPr lang="ru-RU" b="1" dirty="0">
                <a:solidFill>
                  <a:srgbClr val="0070C0"/>
                </a:solidFill>
              </a:rPr>
              <a:t>способно е да прерисува фигури, букви, цифри, да  различава тяхното положение в пространството (горе-долу, ляво-дясно);</a:t>
            </a:r>
          </a:p>
        </p:txBody>
      </p:sp>
      <p:sp>
        <p:nvSpPr>
          <p:cNvPr id="5" name="Rectangle 4"/>
          <p:cNvSpPr/>
          <p:nvPr/>
        </p:nvSpPr>
        <p:spPr>
          <a:xfrm>
            <a:off x="4902926" y="49096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chemeClr val="accent4">
                    <a:lumMod val="75000"/>
                  </a:schemeClr>
                </a:solidFill>
              </a:rPr>
              <a:t>Личностно развитие: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детето има желание да се учи, стреми се да направи нещо добро – похвално, активно се интересува от новото, разбира кое е добро и кое е лошо;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010" y="461332"/>
            <a:ext cx="3036071" cy="1810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67" y="4862061"/>
            <a:ext cx="303607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8819" y="513368"/>
            <a:ext cx="5428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rgbClr val="FF3300"/>
                </a:solidFill>
              </a:rPr>
              <a:t>ТЕСТ  ЗА  УЧИЛИЩНА  ГОТОВНОСТ</a:t>
            </a:r>
            <a:endParaRPr lang="en-US" sz="2400" b="1" i="1" u="sng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0973" y="1200858"/>
            <a:ext cx="4193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i="1" dirty="0" smtClean="0">
                <a:solidFill>
                  <a:srgbClr val="0070C0"/>
                </a:solidFill>
              </a:rPr>
              <a:t>1. Аналитично мислене – </a:t>
            </a:r>
            <a:r>
              <a:rPr lang="bg-BG" sz="2000" b="1" i="1" dirty="0" smtClean="0"/>
              <a:t>изследване на възможностите на децата за анализ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0973" y="2649873"/>
            <a:ext cx="4902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i="1" dirty="0" smtClean="0">
                <a:solidFill>
                  <a:schemeClr val="accent6">
                    <a:lumMod val="75000"/>
                  </a:schemeClr>
                </a:solidFill>
              </a:rPr>
              <a:t>2. Възпроизвеждане на образец – </a:t>
            </a:r>
          </a:p>
          <a:p>
            <a:r>
              <a:rPr lang="bg-BG" sz="2000" b="1" i="1" dirty="0" smtClean="0"/>
              <a:t>уменията за пренасяне на образец</a:t>
            </a:r>
            <a:endParaRPr lang="en-US" sz="2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4065523" y="3501449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i="1" dirty="0" smtClean="0">
                <a:solidFill>
                  <a:srgbClr val="002060"/>
                </a:solidFill>
              </a:rPr>
              <a:t>3. Фина моторика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0973" y="4022838"/>
            <a:ext cx="4419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4. Концентрация </a:t>
            </a:r>
            <a:r>
              <a:rPr lang="bg-BG" sz="2000" b="1" i="1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bg-BG" sz="2000" b="1" i="1" dirty="0" smtClean="0">
                <a:solidFill>
                  <a:schemeClr val="accent2">
                    <a:lumMod val="75000"/>
                  </a:schemeClr>
                </a:solidFill>
              </a:rPr>
              <a:t>вниманието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0973" y="4566638"/>
            <a:ext cx="7778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i="1" dirty="0" smtClean="0">
                <a:solidFill>
                  <a:srgbClr val="0070C0"/>
                </a:solidFill>
              </a:rPr>
              <a:t>5. Наблюдателност – </a:t>
            </a:r>
          </a:p>
          <a:p>
            <a:r>
              <a:rPr lang="bg-BG" sz="2000" b="1" i="1" dirty="0" smtClean="0"/>
              <a:t>способността да откриват липсващ елемент от образец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4065523" y="5418214"/>
            <a:ext cx="4227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i="1" dirty="0" smtClean="0">
                <a:solidFill>
                  <a:srgbClr val="7030A0"/>
                </a:solidFill>
              </a:rPr>
              <a:t>6. Класификация на предмети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0973" y="5962014"/>
            <a:ext cx="4251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i="1" dirty="0" smtClean="0">
                <a:solidFill>
                  <a:srgbClr val="C00000"/>
                </a:solidFill>
              </a:rPr>
              <a:t>7. Рисунка на човешка фигура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0122" y="2865511"/>
            <a:ext cx="8845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400" b="1" i="1" dirty="0" smtClean="0">
                <a:solidFill>
                  <a:srgbClr val="0070C0"/>
                </a:solidFill>
              </a:rPr>
              <a:t>БЛАГОДАРЯ  ЗА  ВНИМАНИЕТО!</a:t>
            </a:r>
            <a:endParaRPr lang="en-US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3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1524337"/>
            <a:ext cx="3304903" cy="3060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0674" y="128498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От пет до седем е период, в който детето най-интензивно придобива знания и умения, които ще направят възможно да възприема с лекота учебното съдържание в първи клас.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76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1874" y="2820965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Когато става дума за </a:t>
            </a:r>
            <a:r>
              <a:rPr lang="ru-RU" sz="2800" dirty="0">
                <a:solidFill>
                  <a:srgbClr val="FF0066"/>
                </a:solidFill>
              </a:rPr>
              <a:t>училищна готовност</a:t>
            </a:r>
            <a:r>
              <a:rPr lang="ru-RU" sz="2800" dirty="0"/>
              <a:t>, се има предвид готовността на детето в края на предучилищния етап. </a:t>
            </a:r>
            <a:r>
              <a:rPr lang="ru-RU" sz="2800" dirty="0">
                <a:solidFill>
                  <a:srgbClr val="00B050"/>
                </a:solidFill>
              </a:rPr>
              <a:t>Тя му е необходима, за да може да се адаптира по-бързо към училищната среда.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79" y="623613"/>
            <a:ext cx="4346825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7965" y="1482403"/>
            <a:ext cx="85692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комуникативните </a:t>
            </a:r>
            <a:r>
              <a:rPr lang="ru-RU" sz="2000" b="1" dirty="0">
                <a:solidFill>
                  <a:srgbClr val="FF0000"/>
                </a:solidFill>
              </a:rPr>
              <a:t>умения, нагласи за учене, за интегриране и за съблюдаване на училищните изисквания да са вече </a:t>
            </a:r>
            <a:r>
              <a:rPr lang="ru-RU" sz="2000" b="1" dirty="0" smtClean="0">
                <a:solidFill>
                  <a:srgbClr val="FF0000"/>
                </a:solidFill>
              </a:rPr>
              <a:t>факт;</a:t>
            </a:r>
          </a:p>
          <a:p>
            <a:r>
              <a:rPr lang="ru-RU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да </a:t>
            </a:r>
            <a:r>
              <a:rPr lang="ru-RU" sz="2000" b="1" dirty="0">
                <a:solidFill>
                  <a:srgbClr val="7030A0"/>
                </a:solidFill>
              </a:rPr>
              <a:t>са усвоили </a:t>
            </a:r>
            <a:r>
              <a:rPr lang="ru-RU" sz="2000" b="1" dirty="0" smtClean="0">
                <a:solidFill>
                  <a:srgbClr val="7030A0"/>
                </a:solidFill>
              </a:rPr>
              <a:t>определени </a:t>
            </a:r>
            <a:r>
              <a:rPr lang="ru-RU" sz="2000" b="1" dirty="0">
                <a:solidFill>
                  <a:srgbClr val="7030A0"/>
                </a:solidFill>
              </a:rPr>
              <a:t>поведенчески </a:t>
            </a:r>
            <a:r>
              <a:rPr lang="ru-RU" sz="2000" b="1" dirty="0" smtClean="0">
                <a:solidFill>
                  <a:srgbClr val="7030A0"/>
                </a:solidFill>
              </a:rPr>
              <a:t>модели;</a:t>
            </a:r>
          </a:p>
          <a:p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B050"/>
                </a:solidFill>
              </a:rPr>
              <a:t>д</a:t>
            </a:r>
            <a:r>
              <a:rPr lang="ru-RU" sz="2000" b="1" dirty="0" smtClean="0">
                <a:solidFill>
                  <a:srgbClr val="00B050"/>
                </a:solidFill>
              </a:rPr>
              <a:t>а </a:t>
            </a:r>
            <a:r>
              <a:rPr lang="ru-RU" sz="2000" b="1" dirty="0">
                <a:solidFill>
                  <a:srgbClr val="00B050"/>
                </a:solidFill>
              </a:rPr>
              <a:t>са овладели основни нравствени норми, с пряко значение за отношението с другите деца и с по-възрастните </a:t>
            </a:r>
            <a:r>
              <a:rPr lang="ru-RU" sz="2000" b="1" dirty="0" smtClean="0">
                <a:solidFill>
                  <a:srgbClr val="00B050"/>
                </a:solidFill>
              </a:rPr>
              <a:t>хора;</a:t>
            </a:r>
          </a:p>
          <a:p>
            <a:r>
              <a:rPr lang="ru-RU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</a:rPr>
              <a:t>ридобили </a:t>
            </a:r>
            <a:r>
              <a:rPr lang="ru-RU" sz="2000" b="1" dirty="0">
                <a:solidFill>
                  <a:srgbClr val="0070C0"/>
                </a:solidFill>
              </a:rPr>
              <a:t>са минимум речников запас, необходим им за общуване в училищна среда и са </a:t>
            </a:r>
            <a:r>
              <a:rPr lang="ru-RU" sz="2000" b="1" dirty="0" smtClean="0">
                <a:solidFill>
                  <a:srgbClr val="0070C0"/>
                </a:solidFill>
              </a:rPr>
              <a:t>подготвени, </a:t>
            </a:r>
            <a:r>
              <a:rPr lang="ru-RU" sz="2000" b="1" dirty="0">
                <a:solidFill>
                  <a:srgbClr val="0070C0"/>
                </a:solidFill>
              </a:rPr>
              <a:t>откъм знания и умения за усвояване на учебното </a:t>
            </a:r>
            <a:r>
              <a:rPr lang="ru-RU" sz="2000" b="1" dirty="0" smtClean="0">
                <a:solidFill>
                  <a:srgbClr val="0070C0"/>
                </a:solidFill>
              </a:rPr>
              <a:t>съдържание;</a:t>
            </a:r>
          </a:p>
          <a:p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ритежават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необходимата информираност за основните хигиенни навици и за това как да се грижат за себе си и да опазват личното си здраве, своя живот и живота на останалите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деца.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44" y="2161823"/>
            <a:ext cx="2741616" cy="18289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4353" y="475008"/>
            <a:ext cx="3669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5400" b="1" dirty="0" smtClean="0">
                <a:solidFill>
                  <a:srgbClr val="FFC000"/>
                </a:solidFill>
              </a:rPr>
              <a:t>... И  ОЩЕ: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2" y="3900211"/>
            <a:ext cx="4078577" cy="2365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37" y="663967"/>
            <a:ext cx="2097206" cy="1390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774" y="663967"/>
            <a:ext cx="1493649" cy="14022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1643" y="889064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Най-важното достижение в разглеждания период е </a:t>
            </a:r>
            <a:r>
              <a:rPr lang="ru-RU" sz="2400" b="1" i="1" u="sng" dirty="0">
                <a:solidFill>
                  <a:srgbClr val="FF0000"/>
                </a:solidFill>
              </a:rPr>
              <a:t>социалната готовност</a:t>
            </a:r>
            <a:r>
              <a:rPr lang="ru-RU" sz="2400" b="1" dirty="0"/>
              <a:t> на детето. Основното в нея са няколко </a:t>
            </a:r>
            <a:r>
              <a:rPr lang="ru-RU" sz="2400" b="1" dirty="0" smtClean="0"/>
              <a:t>неща: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rgbClr val="0070C0"/>
                </a:solidFill>
              </a:rPr>
              <a:t>взаимоотношенията </a:t>
            </a:r>
            <a:r>
              <a:rPr lang="ru-RU" sz="2400" b="1" i="1" dirty="0">
                <a:solidFill>
                  <a:srgbClr val="0070C0"/>
                </a:solidFill>
              </a:rPr>
              <a:t>с останалите </a:t>
            </a:r>
            <a:r>
              <a:rPr lang="ru-RU" sz="2400" b="1" i="1" dirty="0" smtClean="0">
                <a:solidFill>
                  <a:srgbClr val="0070C0"/>
                </a:solidFill>
              </a:rPr>
              <a:t>деца; 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сътрудничество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по време на учене и на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игра; 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съблюдаване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на определени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правила; 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rgbClr val="FF0066"/>
                </a:solidFill>
              </a:rPr>
              <a:t>способността </a:t>
            </a:r>
            <a:r>
              <a:rPr lang="ru-RU" sz="2400" b="1" i="1" dirty="0">
                <a:solidFill>
                  <a:srgbClr val="FF0066"/>
                </a:solidFill>
              </a:rPr>
              <a:t>да ръководи поведението си в различни ситуации.</a:t>
            </a:r>
            <a:endParaRPr lang="en-US" sz="24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445" y="49326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ПСИХОЛОГИЧЕСКА </a:t>
            </a:r>
            <a:r>
              <a:rPr lang="ru-RU" sz="2400" b="1" i="1" dirty="0">
                <a:solidFill>
                  <a:srgbClr val="002060"/>
                </a:solidFill>
              </a:rPr>
              <a:t>ГОТОВНОСТ НА ДЕТЕТО ЗА ОБУЧЕНИЕ В УЧИЛИЩЕ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686" y="14991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0066"/>
                </a:solidFill>
              </a:rPr>
              <a:t>- да </a:t>
            </a:r>
            <a:r>
              <a:rPr lang="ru-RU" b="1" dirty="0">
                <a:solidFill>
                  <a:srgbClr val="FF0066"/>
                </a:solidFill>
              </a:rPr>
              <a:t>има желание за отиване в училище, тоест мотивация за </a:t>
            </a:r>
            <a:r>
              <a:rPr lang="ru-RU" b="1" dirty="0" smtClean="0">
                <a:solidFill>
                  <a:srgbClr val="FF0066"/>
                </a:solidFill>
              </a:rPr>
              <a:t>учене;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8550" y="251945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- да </a:t>
            </a:r>
            <a:r>
              <a:rPr lang="ru-RU" b="1" dirty="0">
                <a:solidFill>
                  <a:srgbClr val="0070C0"/>
                </a:solidFill>
              </a:rPr>
              <a:t>се формира социална позиция ученик, то трябва да може да си взаимодейства с връстниците си, да изпълнява изискванията на учителя/те и да контролира поведението </a:t>
            </a:r>
            <a:r>
              <a:rPr lang="ru-RU" b="1" dirty="0" smtClean="0">
                <a:solidFill>
                  <a:srgbClr val="0070C0"/>
                </a:solidFill>
              </a:rPr>
              <a:t>си;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7566" y="42686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 умение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 детето да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ролеви, сюжетни и които са най-важни за училище, игрите с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правила;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48" y="4515309"/>
            <a:ext cx="2773920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4308" y="545515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u="sng" dirty="0">
                <a:solidFill>
                  <a:srgbClr val="FF0000"/>
                </a:solidFill>
              </a:rPr>
              <a:t>Готовността за училище – това не са </a:t>
            </a:r>
            <a:r>
              <a:rPr lang="ru-RU" sz="4000" b="1" u="sng" dirty="0" smtClean="0">
                <a:solidFill>
                  <a:srgbClr val="FF0000"/>
                </a:solidFill>
              </a:rPr>
              <a:t>уменията на </a:t>
            </a:r>
            <a:r>
              <a:rPr lang="ru-RU" sz="4000" b="1" u="sng" dirty="0">
                <a:solidFill>
                  <a:srgbClr val="FF0000"/>
                </a:solidFill>
              </a:rPr>
              <a:t>детето да може да чете и </a:t>
            </a:r>
            <a:r>
              <a:rPr lang="ru-RU" sz="4000" b="1" u="sng" dirty="0" smtClean="0">
                <a:solidFill>
                  <a:srgbClr val="FF0000"/>
                </a:solidFill>
              </a:rPr>
              <a:t>пише!!!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92" y="3942556"/>
            <a:ext cx="2560542" cy="1914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646" y="4438407"/>
            <a:ext cx="2950720" cy="184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985" y="2641313"/>
            <a:ext cx="3502958" cy="24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9280" y="566449"/>
            <a:ext cx="839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Дали детето е готово за </a:t>
            </a:r>
            <a:r>
              <a:rPr lang="ru-RU" sz="3600" b="1" i="1" dirty="0" smtClean="0"/>
              <a:t>училище?</a:t>
            </a:r>
            <a:endParaRPr lang="en-US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627017" y="1720840"/>
            <a:ext cx="109336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800" b="1" i="1" u="sng" dirty="0" smtClean="0">
                <a:solidFill>
                  <a:srgbClr val="006600"/>
                </a:solidFill>
              </a:rPr>
              <a:t>Социално </a:t>
            </a:r>
            <a:r>
              <a:rPr lang="ru-RU" sz="2800" b="1" i="1" u="sng" dirty="0">
                <a:solidFill>
                  <a:srgbClr val="006600"/>
                </a:solidFill>
              </a:rPr>
              <a:t>развитие: </a:t>
            </a:r>
            <a:endParaRPr lang="ru-RU" sz="2800" b="1" i="1" u="sng" dirty="0" smtClean="0">
              <a:solidFill>
                <a:srgbClr val="006600"/>
              </a:solidFill>
            </a:endParaRPr>
          </a:p>
          <a:p>
            <a:endParaRPr lang="ru-RU" dirty="0"/>
          </a:p>
          <a:p>
            <a:r>
              <a:rPr lang="ru-RU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- Детето </a:t>
            </a:r>
            <a:r>
              <a:rPr lang="ru-RU" b="1" dirty="0">
                <a:solidFill>
                  <a:srgbClr val="FF0000"/>
                </a:solidFill>
              </a:rPr>
              <a:t>е общително, неагресивно, лесно се адаптира към нова обстановка (на гости, при пътуване</a:t>
            </a:r>
            <a:r>
              <a:rPr lang="ru-RU" b="1" dirty="0" smtClean="0">
                <a:solidFill>
                  <a:srgbClr val="FF0000"/>
                </a:solidFill>
              </a:rPr>
              <a:t>).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- Умения </a:t>
            </a:r>
            <a:r>
              <a:rPr lang="ru-RU" b="1" dirty="0">
                <a:solidFill>
                  <a:srgbClr val="FF0000"/>
                </a:solidFill>
              </a:rPr>
              <a:t>за организация: изпълнява задача по образец, довежда работата до края, забелязва допуснатите неточности и </a:t>
            </a:r>
            <a:r>
              <a:rPr lang="ru-RU" b="1" dirty="0" smtClean="0">
                <a:solidFill>
                  <a:srgbClr val="FF0000"/>
                </a:solidFill>
              </a:rPr>
              <a:t>грешки.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- Детето умее да спазва правила и </a:t>
            </a:r>
            <a:r>
              <a:rPr lang="ru-RU" b="1" dirty="0">
                <a:solidFill>
                  <a:srgbClr val="FF0000"/>
                </a:solidFill>
              </a:rPr>
              <a:t>да контролира своите </a:t>
            </a:r>
            <a:r>
              <a:rPr lang="ru-RU" b="1" dirty="0" smtClean="0">
                <a:solidFill>
                  <a:srgbClr val="FF0000"/>
                </a:solidFill>
              </a:rPr>
              <a:t>действия.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280" y="1212780"/>
            <a:ext cx="3761558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067" y="686528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b="1" i="1" u="sng" dirty="0" smtClean="0"/>
          </a:p>
          <a:p>
            <a:r>
              <a:rPr lang="ru-RU" sz="2800" b="1" i="1" u="sng" dirty="0" smtClean="0">
                <a:solidFill>
                  <a:srgbClr val="7030A0"/>
                </a:solidFill>
              </a:rPr>
              <a:t>Общо </a:t>
            </a:r>
            <a:r>
              <a:rPr lang="ru-RU" sz="2800" b="1" i="1" u="sng" dirty="0">
                <a:solidFill>
                  <a:srgbClr val="7030A0"/>
                </a:solidFill>
              </a:rPr>
              <a:t>развитие:   </a:t>
            </a:r>
            <a:endParaRPr lang="ru-RU" sz="2800" b="1" i="1" u="sng" dirty="0" smtClean="0">
              <a:solidFill>
                <a:srgbClr val="7030A0"/>
              </a:solidFill>
            </a:endParaRPr>
          </a:p>
          <a:p>
            <a:endParaRPr lang="ru-RU" dirty="0"/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- има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елементарен запас знания за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</a:t>
            </a:r>
            <a:r>
              <a:rPr lang="bg-BG" sz="2400" b="1" dirty="0">
                <a:solidFill>
                  <a:schemeClr val="accent4">
                    <a:lumMod val="50000"/>
                  </a:schemeClr>
                </a:solidFill>
              </a:rPr>
              <a:t>б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кръжаващия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свят, за себе си, открива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сходства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 различия в предметите, умее да прави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изводи.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850" y="546289"/>
            <a:ext cx="3432345" cy="1859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67" y="3640536"/>
            <a:ext cx="3200677" cy="1902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830" y="3871382"/>
            <a:ext cx="3603048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741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Garamond</vt:lpstr>
      <vt:lpstr>Times New Roman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2019-01-11T11:47:05Z</dcterms:created>
  <dcterms:modified xsi:type="dcterms:W3CDTF">2019-03-06T13:28:36Z</dcterms:modified>
</cp:coreProperties>
</file>