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328291" y="1540891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3835400"/>
                </a:moveTo>
                <a:lnTo>
                  <a:pt x="7543800" y="3835400"/>
                </a:lnTo>
                <a:lnTo>
                  <a:pt x="7543800" y="0"/>
                </a:lnTo>
                <a:lnTo>
                  <a:pt x="0" y="0"/>
                </a:lnTo>
                <a:lnTo>
                  <a:pt x="0" y="38354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47568"/>
            <a:ext cx="2461089" cy="6126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6201" y="3147568"/>
            <a:ext cx="2455799" cy="61264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692399" y="3522091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8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2498" y="1667636"/>
            <a:ext cx="4023359" cy="1655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85261" y="3700652"/>
            <a:ext cx="661162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6985" y="3153791"/>
            <a:ext cx="755015" cy="60642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6110" y="2426176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398" y="0"/>
                </a:lnTo>
              </a:path>
            </a:pathLst>
          </a:custGeom>
          <a:ln w="65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11" y="540765"/>
            <a:ext cx="10837976" cy="171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647" y="1955673"/>
            <a:ext cx="10548620" cy="315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.bg/upload/25600/zkn_POO_160321.pdf" TargetMode="External"/><Relationship Id="rId2" Type="http://schemas.openxmlformats.org/officeDocument/2006/relationships/hyperlink" Target="https://www.mon.bg/upload/23949/zkn_PedUchObrazovanie-izm09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.bg/upload/28895/nrdb-izmNrdb1-izpiti-prof-03122021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6504" y="-8"/>
            <a:ext cx="12192000" cy="685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2953"/>
            <a:ext cx="12192000" cy="3851275"/>
            <a:chOff x="0" y="1532953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291" y="1540891"/>
              <a:ext cx="7543800" cy="3835400"/>
            </a:xfrm>
            <a:custGeom>
              <a:avLst/>
              <a:gdLst/>
              <a:ahLst/>
              <a:cxnLst/>
              <a:rect l="l" t="t" r="r" b="b"/>
              <a:pathLst>
                <a:path w="7543800" h="3835400">
                  <a:moveTo>
                    <a:pt x="0" y="3835400"/>
                  </a:moveTo>
                  <a:lnTo>
                    <a:pt x="7543800" y="38354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568"/>
              <a:ext cx="2461089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201" y="3147568"/>
              <a:ext cx="2455799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399" y="352209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8291" y="1540891"/>
            <a:ext cx="7543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3875" marR="5080" indent="-1781810" algn="l">
              <a:lnSpc>
                <a:spcPct val="100000"/>
              </a:lnSpc>
              <a:spcBef>
                <a:spcPts val="100"/>
              </a:spcBef>
            </a:pPr>
            <a:r>
              <a:rPr lang="bg-BG" sz="3600" spc="-10" dirty="0"/>
              <a:t>   </a:t>
            </a:r>
            <a:r>
              <a:rPr sz="2800" spc="-10" dirty="0"/>
              <a:t>ЗАДЪЛЖИТЕЛНИ</a:t>
            </a:r>
            <a:r>
              <a:rPr sz="2800" spc="-195" dirty="0"/>
              <a:t> </a:t>
            </a:r>
            <a:r>
              <a:rPr sz="2800" spc="-10" dirty="0"/>
              <a:t>ДЪРЖАВНИ </a:t>
            </a:r>
            <a:r>
              <a:rPr lang="bg-BG" sz="2800" spc="-10" dirty="0"/>
              <a:t> </a:t>
            </a:r>
            <a:r>
              <a:rPr sz="2800" dirty="0"/>
              <a:t>ИЗПИТИ</a:t>
            </a:r>
            <a:r>
              <a:rPr sz="2800" spc="-5" dirty="0"/>
              <a:t> </a:t>
            </a:r>
            <a:r>
              <a:rPr lang="bg-BG" sz="2800" spc="-5" dirty="0"/>
              <a:t>ЗА УЧЕБНАТА 2024/</a:t>
            </a:r>
            <a:r>
              <a:rPr sz="2800" spc="-5" dirty="0"/>
              <a:t> </a:t>
            </a:r>
            <a:r>
              <a:rPr sz="2800" spc="-20" dirty="0"/>
              <a:t>2025</a:t>
            </a:r>
            <a:r>
              <a:rPr lang="bg-BG" sz="2800" spc="-20" dirty="0"/>
              <a:t>  г.</a:t>
            </a:r>
            <a:endParaRPr sz="2800" dirty="0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21A8846C-FDB0-4D56-9627-332497477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09" y="3657600"/>
            <a:ext cx="7552182" cy="1659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662"/>
            <a:ext cx="12192000" cy="6173470"/>
            <a:chOff x="0" y="601662"/>
            <a:chExt cx="12192000" cy="6173470"/>
          </a:xfrm>
        </p:grpSpPr>
        <p:sp>
          <p:nvSpPr>
            <p:cNvPr id="4" name="object 4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6985" y="3153791"/>
              <a:ext cx="755015" cy="606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510" y="1393169"/>
              <a:ext cx="10805795" cy="5368925"/>
            </a:xfrm>
            <a:custGeom>
              <a:avLst/>
              <a:gdLst/>
              <a:ahLst/>
              <a:cxnLst/>
              <a:rect l="l" t="t" r="r" b="b"/>
              <a:pathLst>
                <a:path w="10805795" h="5368925">
                  <a:moveTo>
                    <a:pt x="10805795" y="0"/>
                  </a:moveTo>
                  <a:lnTo>
                    <a:pt x="0" y="0"/>
                  </a:lnTo>
                  <a:lnTo>
                    <a:pt x="0" y="5368798"/>
                  </a:lnTo>
                  <a:lnTo>
                    <a:pt x="10805795" y="5368798"/>
                  </a:lnTo>
                  <a:lnTo>
                    <a:pt x="10805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6160" y="1386840"/>
              <a:ext cx="10818495" cy="5381625"/>
            </a:xfrm>
            <a:custGeom>
              <a:avLst/>
              <a:gdLst/>
              <a:ahLst/>
              <a:cxnLst/>
              <a:rect l="l" t="t" r="r" b="b"/>
              <a:pathLst>
                <a:path w="10818495" h="5381625">
                  <a:moveTo>
                    <a:pt x="6350" y="0"/>
                  </a:moveTo>
                  <a:lnTo>
                    <a:pt x="6350" y="5381477"/>
                  </a:lnTo>
                </a:path>
                <a:path w="10818495" h="5381625">
                  <a:moveTo>
                    <a:pt x="10812081" y="0"/>
                  </a:moveTo>
                  <a:lnTo>
                    <a:pt x="10812081" y="5381477"/>
                  </a:lnTo>
                </a:path>
                <a:path w="10818495" h="5381625">
                  <a:moveTo>
                    <a:pt x="0" y="6350"/>
                  </a:moveTo>
                  <a:lnTo>
                    <a:pt x="10818431" y="6350"/>
                  </a:lnTo>
                </a:path>
                <a:path w="10818495" h="5381625">
                  <a:moveTo>
                    <a:pt x="0" y="5375127"/>
                  </a:moveTo>
                  <a:lnTo>
                    <a:pt x="10818431" y="537512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9462" y="1549198"/>
            <a:ext cx="10181590" cy="3641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30225" algn="ctr">
              <a:lnSpc>
                <a:spcPct val="100000"/>
              </a:lnSpc>
              <a:spcBef>
                <a:spcPts val="215"/>
              </a:spcBef>
            </a:pPr>
            <a:r>
              <a:rPr sz="1100" spc="-10" dirty="0">
                <a:latin typeface="Times New Roman"/>
                <a:cs typeface="Times New Roman"/>
              </a:rPr>
              <a:t>………………………………………………………………………...................................................................................................</a:t>
            </a:r>
            <a:endParaRPr sz="1100">
              <a:latin typeface="Times New Roman"/>
              <a:cs typeface="Times New Roman"/>
            </a:endParaRPr>
          </a:p>
          <a:p>
            <a:pPr marL="527050" algn="ctr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Times New Roman"/>
                <a:cs typeface="Times New Roman"/>
              </a:rPr>
              <a:t>(пълно </a:t>
            </a:r>
            <a:r>
              <a:rPr sz="1200" spc="-10" dirty="0">
                <a:latin typeface="Times New Roman"/>
                <a:cs typeface="Times New Roman"/>
              </a:rPr>
              <a:t>наименование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училището/обучаващата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институция)</a:t>
            </a:r>
            <a:endParaRPr sz="1200">
              <a:latin typeface="Times New Roman"/>
              <a:cs typeface="Times New Roman"/>
            </a:endParaRPr>
          </a:p>
          <a:p>
            <a:pPr marL="541020" marR="5080" algn="ctr">
              <a:lnSpc>
                <a:spcPct val="110000"/>
              </a:lnSpc>
              <a:spcBef>
                <a:spcPts val="795"/>
              </a:spcBef>
            </a:pPr>
            <a:r>
              <a:rPr sz="1200" dirty="0">
                <a:latin typeface="Times New Roman"/>
                <a:cs typeface="Times New Roman"/>
              </a:rPr>
              <a:t>ДЪРЖАВЕН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ИЗПИТ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ПРИДОБИВАНЕ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ВТОРА/ТРЕТА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СТЕПЕН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ПРОФЕСИОНАЛНА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КВАЛИФИКАЦИЯ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ЧАСТ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ПРАКТИКА</a:t>
            </a:r>
            <a:r>
              <a:rPr sz="1200" spc="-25" dirty="0">
                <a:latin typeface="Times New Roman"/>
                <a:cs typeface="Times New Roman"/>
              </a:rPr>
              <a:t> НА </a:t>
            </a:r>
            <a:r>
              <a:rPr sz="1200" spc="-10" dirty="0">
                <a:latin typeface="Times New Roman"/>
                <a:cs typeface="Times New Roman"/>
              </a:rPr>
              <a:t>ПРОФЕСИЯТА</a:t>
            </a:r>
            <a:endParaRPr sz="1200">
              <a:latin typeface="Times New Roman"/>
              <a:cs typeface="Times New Roman"/>
            </a:endParaRPr>
          </a:p>
          <a:p>
            <a:pPr marL="3164205" marR="2628265" algn="ctr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професия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код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……………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„……………………………………..“ </a:t>
            </a:r>
            <a:r>
              <a:rPr sz="1200" dirty="0">
                <a:latin typeface="Times New Roman"/>
                <a:cs typeface="Times New Roman"/>
              </a:rPr>
              <a:t>специалност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код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………….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„…………………………………………“</a:t>
            </a:r>
            <a:endParaRPr sz="1200">
              <a:latin typeface="Times New Roman"/>
              <a:cs typeface="Times New Roman"/>
            </a:endParaRPr>
          </a:p>
          <a:p>
            <a:pPr marL="527050" algn="ctr">
              <a:lnSpc>
                <a:spcPct val="100000"/>
              </a:lnSpc>
              <a:spcBef>
                <a:spcPts val="1210"/>
              </a:spcBef>
            </a:pPr>
            <a:r>
              <a:rPr sz="1200" dirty="0">
                <a:latin typeface="Times New Roman"/>
                <a:cs typeface="Times New Roman"/>
              </a:rPr>
              <a:t>Индивидуално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задание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№…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ученика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.................клас,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начална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дата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изпита: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………………………..…….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начален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час: </a:t>
            </a:r>
            <a:r>
              <a:rPr sz="1200" spc="-10" dirty="0">
                <a:latin typeface="Times New Roman"/>
                <a:cs typeface="Times New Roman"/>
              </a:rPr>
              <a:t>............................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00" dirty="0">
                <a:latin typeface="Times New Roman"/>
                <a:cs typeface="Times New Roman"/>
              </a:rPr>
              <a:t>крайна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дата на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изпита: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............................................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час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приключване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изпита:…..............................</a:t>
            </a:r>
            <a:endParaRPr sz="1200">
              <a:latin typeface="Times New Roman"/>
              <a:cs typeface="Times New Roman"/>
            </a:endParaRPr>
          </a:p>
          <a:p>
            <a:pPr marL="241300" indent="-152400">
              <a:lnSpc>
                <a:spcPct val="100000"/>
              </a:lnSpc>
              <a:spcBef>
                <a:spcPts val="1330"/>
              </a:spcBef>
              <a:buAutoNum type="arabicPeriod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Да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.……………………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(вписва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темата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практическото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задание)……………………….……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317500" indent="-1524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1200" dirty="0">
                <a:latin typeface="Times New Roman"/>
                <a:cs typeface="Times New Roman"/>
              </a:rPr>
              <a:t>Указания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(инструкции/изисквания)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 изпълнение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практическото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задание:</a:t>
            </a:r>
            <a:endParaRPr sz="1200">
              <a:latin typeface="Times New Roman"/>
              <a:cs typeface="Times New Roman"/>
            </a:endParaRPr>
          </a:p>
          <a:p>
            <a:pPr marL="2077720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latin typeface="Times New Roman"/>
                <a:cs typeface="Times New Roman"/>
              </a:rPr>
              <a:t>……………………………….……………………………………………………………………………...…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9717" y="5333491"/>
            <a:ext cx="3393440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Times New Roman"/>
                <a:cs typeface="Times New Roman"/>
              </a:rPr>
              <a:t>УЧЕНИК: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……………………………………………..</a:t>
            </a:r>
            <a:endParaRPr sz="1200">
              <a:latin typeface="Times New Roman"/>
              <a:cs typeface="Times New Roman"/>
            </a:endParaRPr>
          </a:p>
          <a:p>
            <a:pPr marL="1616075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(име,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фамилия)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4191" y="5333491"/>
            <a:ext cx="1054100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Times New Roman"/>
                <a:cs typeface="Times New Roman"/>
              </a:rPr>
              <a:t>...........................</a:t>
            </a:r>
            <a:endParaRPr sz="12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Times New Roman"/>
                <a:cs typeface="Times New Roman"/>
              </a:rPr>
              <a:t>(подпис)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462" y="5735242"/>
            <a:ext cx="8274684" cy="10325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70256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latin typeface="Times New Roman"/>
                <a:cs typeface="Times New Roman"/>
              </a:rPr>
              <a:t>Председател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изпитната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комисия:...................................................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..........................</a:t>
            </a:r>
            <a:endParaRPr sz="1200">
              <a:latin typeface="Times New Roman"/>
              <a:cs typeface="Times New Roman"/>
            </a:endParaRPr>
          </a:p>
          <a:p>
            <a:pPr marL="5547995">
              <a:lnSpc>
                <a:spcPct val="100000"/>
              </a:lnSpc>
              <a:spcBef>
                <a:spcPts val="150"/>
              </a:spcBef>
              <a:tabLst>
                <a:tab pos="7647940" algn="l"/>
              </a:tabLst>
            </a:pPr>
            <a:r>
              <a:rPr sz="1200" dirty="0">
                <a:latin typeface="Times New Roman"/>
                <a:cs typeface="Times New Roman"/>
              </a:rPr>
              <a:t>(име,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фамилия)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(подпис)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Директор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обучаващата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институция:................................................</a:t>
            </a:r>
            <a:endParaRPr sz="1200">
              <a:latin typeface="Times New Roman"/>
              <a:cs typeface="Times New Roman"/>
            </a:endParaRPr>
          </a:p>
          <a:p>
            <a:pPr marL="6661150" marR="5080" indent="-156210">
              <a:lnSpc>
                <a:spcPct val="110000"/>
              </a:lnSpc>
              <a:tabLst>
                <a:tab pos="7691755" algn="l"/>
              </a:tabLst>
            </a:pPr>
            <a:r>
              <a:rPr sz="1200" dirty="0">
                <a:latin typeface="Times New Roman"/>
                <a:cs typeface="Times New Roman"/>
              </a:rPr>
              <a:t>(име,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фамилия)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0" dirty="0">
                <a:latin typeface="Times New Roman"/>
                <a:cs typeface="Times New Roman"/>
              </a:rPr>
              <a:t>(подпис) </a:t>
            </a:r>
            <a:r>
              <a:rPr sz="1200" dirty="0">
                <a:latin typeface="Times New Roman"/>
                <a:cs typeface="Times New Roman"/>
              </a:rPr>
              <a:t>(печат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училището)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0506" y="996188"/>
            <a:ext cx="4593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255" y="621715"/>
            <a:ext cx="10964545" cy="442595"/>
          </a:xfrm>
          <a:custGeom>
            <a:avLst/>
            <a:gdLst/>
            <a:ahLst/>
            <a:cxnLst/>
            <a:rect l="l" t="t" r="r" b="b"/>
            <a:pathLst>
              <a:path w="10964545" h="442594">
                <a:moveTo>
                  <a:pt x="10964037" y="0"/>
                </a:moveTo>
                <a:lnTo>
                  <a:pt x="0" y="0"/>
                </a:lnTo>
                <a:lnTo>
                  <a:pt x="0" y="442163"/>
                </a:lnTo>
                <a:lnTo>
                  <a:pt x="10964037" y="442163"/>
                </a:lnTo>
                <a:lnTo>
                  <a:pt x="10964037" y="0"/>
                </a:lnTo>
                <a:close/>
              </a:path>
            </a:pathLst>
          </a:custGeom>
          <a:solidFill>
            <a:srgbClr val="D4E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786888" y="540765"/>
            <a:ext cx="6637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РАМКА</a:t>
            </a:r>
            <a:r>
              <a:rPr sz="3600" spc="-65" dirty="0"/>
              <a:t> </a:t>
            </a:r>
            <a:r>
              <a:rPr sz="3600" dirty="0"/>
              <a:t>НА</a:t>
            </a:r>
            <a:r>
              <a:rPr sz="3600" spc="-65" dirty="0"/>
              <a:t> </a:t>
            </a:r>
            <a:r>
              <a:rPr sz="3600" dirty="0"/>
              <a:t>ИЗПИТЕН</a:t>
            </a:r>
            <a:r>
              <a:rPr sz="3600" spc="-55" dirty="0"/>
              <a:t> </a:t>
            </a:r>
            <a:r>
              <a:rPr sz="3600" spc="-10" dirty="0"/>
              <a:t>БИЛЕТ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0075" y="601662"/>
          <a:ext cx="10971530" cy="563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4025">
                <a:tc gridSpan="5">
                  <a:txBody>
                    <a:bodyPr/>
                    <a:lstStyle/>
                    <a:p>
                      <a:pPr marL="23495" algn="ctr">
                        <a:lnSpc>
                          <a:spcPts val="3475"/>
                        </a:lnSpc>
                      </a:pP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3600" b="1" spc="-1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3600" b="1" spc="-1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solidFill>
                      <a:srgbClr val="D4E3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475">
                <a:tc gridSpan="4">
                  <a:txBody>
                    <a:bodyPr/>
                    <a:lstStyle/>
                    <a:p>
                      <a:pPr marL="565150" marR="83820" indent="-360045" algn="just">
                        <a:lnSpc>
                          <a:spcPct val="100000"/>
                        </a:lnSpc>
                        <a:spcBef>
                          <a:spcPts val="680"/>
                        </a:spcBef>
                        <a:buSzPct val="95454"/>
                        <a:buFont typeface="Arial MT"/>
                        <a:buChar char="•"/>
                        <a:tabLst>
                          <a:tab pos="565150" algn="l"/>
                          <a:tab pos="566420" algn="l"/>
                        </a:tabLst>
                      </a:pPr>
                      <a:r>
                        <a:rPr sz="2200" dirty="0">
                          <a:solidFill>
                            <a:srgbClr val="83992A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Оценяването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писмената</a:t>
                      </a:r>
                      <a:r>
                        <a:rPr sz="2200" spc="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изпитна</a:t>
                      </a:r>
                      <a:r>
                        <a:rPr sz="2200" spc="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200" spc="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част</a:t>
                      </a:r>
                      <a:r>
                        <a:rPr sz="2200" spc="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200" spc="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теория</a:t>
                      </a:r>
                      <a:r>
                        <a:rPr sz="2200" spc="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200" spc="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професията</a:t>
                      </a:r>
                      <a:r>
                        <a:rPr sz="2200" spc="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се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извършва</a:t>
                      </a:r>
                      <a:r>
                        <a:rPr sz="2200" spc="509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200" spc="5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2200" spc="5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200" spc="5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оценяване,</a:t>
                      </a:r>
                      <a:r>
                        <a:rPr sz="2200" spc="5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които</a:t>
                      </a:r>
                      <a:r>
                        <a:rPr sz="2200" spc="5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2200" spc="50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утвърдени</a:t>
                      </a:r>
                      <a:r>
                        <a:rPr sz="2200" spc="5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200" spc="50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НИП</a:t>
                      </a:r>
                      <a:r>
                        <a:rPr sz="2200" spc="5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200" spc="5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съответната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специалност</a:t>
                      </a:r>
                      <a:r>
                        <a:rPr sz="2200" spc="3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200" spc="3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всяка</a:t>
                      </a:r>
                      <a:r>
                        <a:rPr sz="2200" spc="3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изпитна</a:t>
                      </a:r>
                      <a:r>
                        <a:rPr sz="2200" spc="3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тема.</a:t>
                      </a:r>
                      <a:r>
                        <a:rPr sz="2200" spc="3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200" spc="3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всеки</a:t>
                      </a:r>
                      <a:r>
                        <a:rPr sz="2200" spc="3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критерий</a:t>
                      </a:r>
                      <a:r>
                        <a:rPr sz="2200" spc="37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2200" spc="3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определени</a:t>
                      </a:r>
                      <a:r>
                        <a:rPr sz="2200" spc="3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максимален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22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точки,</a:t>
                      </a:r>
                      <a:r>
                        <a:rPr sz="2200" spc="-3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които</a:t>
                      </a:r>
                      <a:r>
                        <a:rPr sz="2200" spc="-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2200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присъждат</a:t>
                      </a:r>
                      <a:r>
                        <a:rPr sz="2200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2200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пълен</a:t>
                      </a:r>
                      <a:r>
                        <a:rPr sz="2200" spc="-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2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верен</a:t>
                      </a:r>
                      <a:r>
                        <a:rPr sz="2200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отговор.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566420" indent="-361315" algn="just">
                        <a:lnSpc>
                          <a:spcPct val="100000"/>
                        </a:lnSpc>
                        <a:spcBef>
                          <a:spcPts val="409"/>
                        </a:spcBef>
                        <a:buClr>
                          <a:srgbClr val="83992A"/>
                        </a:buClr>
                        <a:buSzPct val="95454"/>
                        <a:buFont typeface="Arial MT"/>
                        <a:buChar char="•"/>
                        <a:tabLst>
                          <a:tab pos="566420" algn="l"/>
                        </a:tabLst>
                      </a:pP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Максималният</a:t>
                      </a:r>
                      <a:r>
                        <a:rPr sz="2200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22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точки,</a:t>
                      </a:r>
                      <a:r>
                        <a:rPr sz="2200" spc="-3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които</a:t>
                      </a:r>
                      <a:r>
                        <a:rPr sz="2200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може</a:t>
                      </a:r>
                      <a:r>
                        <a:rPr sz="2200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2200" spc="-4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получи</a:t>
                      </a:r>
                      <a:r>
                        <a:rPr sz="2200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ученикът,</a:t>
                      </a:r>
                      <a:r>
                        <a:rPr sz="2200" spc="-4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200" spc="-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2200" spc="-6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точки.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83992A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3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286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оценяване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изпитна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2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865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Максимален</a:t>
                      </a:r>
                      <a:r>
                        <a:rPr sz="24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точки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24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Избира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подходящи….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24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Конструира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24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Моделира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…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24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Структурира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правилно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….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65"/>
                        </a:lnSpc>
                      </a:pP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84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096" y="2752090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83992A"/>
                </a:solidFill>
                <a:latin typeface="Arial MT"/>
                <a:cs typeface="Arial MT"/>
              </a:rPr>
              <a:t>•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096" y="4450207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83992A"/>
                </a:solidFill>
                <a:latin typeface="Arial MT"/>
                <a:cs typeface="Arial MT"/>
              </a:rPr>
              <a:t>•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555" y="1351216"/>
            <a:ext cx="4458970" cy="975994"/>
          </a:xfrm>
          <a:custGeom>
            <a:avLst/>
            <a:gdLst/>
            <a:ahLst/>
            <a:cxnLst/>
            <a:rect l="l" t="t" r="r" b="b"/>
            <a:pathLst>
              <a:path w="4458970" h="975994">
                <a:moveTo>
                  <a:pt x="4458843" y="0"/>
                </a:moveTo>
                <a:lnTo>
                  <a:pt x="0" y="0"/>
                </a:lnTo>
                <a:lnTo>
                  <a:pt x="0" y="975931"/>
                </a:lnTo>
                <a:lnTo>
                  <a:pt x="4458843" y="975931"/>
                </a:lnTo>
                <a:lnTo>
                  <a:pt x="4458843" y="0"/>
                </a:lnTo>
                <a:close/>
              </a:path>
            </a:pathLst>
          </a:custGeom>
          <a:solidFill>
            <a:srgbClr val="D4E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65682"/>
              </p:ext>
            </p:extLst>
          </p:nvPr>
        </p:nvGraphicFramePr>
        <p:xfrm>
          <a:off x="600075" y="421640"/>
          <a:ext cx="11548743" cy="605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оценяване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Максимален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точки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Тежест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861060" marR="657225" indent="-128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3600" b="1" spc="-3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36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Спазване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правилата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здравословни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 безопасни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труд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 опазване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околната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среда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да/не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lvl="1" indent="-232410">
                        <a:lnSpc>
                          <a:spcPct val="100000"/>
                        </a:lnSpc>
                        <a:spcBef>
                          <a:spcPts val="45"/>
                        </a:spcBef>
                        <a:buAutoNum type="arabicPeriod"/>
                        <a:tabLst>
                          <a:tab pos="26479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Изпълнява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дейностите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спазване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необходимите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мерки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осигуряване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на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здравословни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 безопасни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труд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 marR="350520" lvl="1" indent="232410">
                        <a:lnSpc>
                          <a:spcPct val="115199"/>
                        </a:lnSpc>
                        <a:buAutoNum type="arabicPeriod" startAt="2"/>
                        <a:tabLst>
                          <a:tab pos="26479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Създава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осигуряване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здравословни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безопасни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труд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работното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място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4795" lvl="1" indent="-232410">
                        <a:lnSpc>
                          <a:spcPct val="100000"/>
                        </a:lnSpc>
                        <a:spcBef>
                          <a:spcPts val="190"/>
                        </a:spcBef>
                        <a:buAutoNum type="arabicPeriod" startAt="2"/>
                        <a:tabLst>
                          <a:tab pos="264795" algn="l"/>
                        </a:tabLst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Предотвратява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опасните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ситуации,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които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могат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възникнат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време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работа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Забележка: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Критерий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няма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количествено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изражение,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качествено.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Ако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обучаваният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време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изпита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създава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опасна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ситуация,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застрашаваща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собствения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му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живот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живота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1215"/>
                        </a:lnSpc>
                        <a:spcBef>
                          <a:spcPts val="19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други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лица,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изпитът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прекратява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обучавания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поставя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слаб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(2).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Ефективна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организация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работното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място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124">
                <a:tc rowSpan="3">
                  <a:txBody>
                    <a:bodyPr/>
                    <a:lstStyle/>
                    <a:p>
                      <a:pPr marL="259079" marR="204470">
                        <a:lnSpc>
                          <a:spcPts val="2160"/>
                        </a:lnSpc>
                        <a:spcBef>
                          <a:spcPts val="1120"/>
                        </a:spcBef>
                        <a:tabLst>
                          <a:tab pos="1347470" algn="l"/>
                          <a:tab pos="1859914" algn="l"/>
                          <a:tab pos="2032000" algn="l"/>
                          <a:tab pos="2644775" algn="l"/>
                          <a:tab pos="3092450" algn="l"/>
                          <a:tab pos="3461385" algn="l"/>
                          <a:tab pos="4175125" algn="l"/>
                        </a:tabLst>
                      </a:pP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Оценяването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индивидуалното задание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част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2.1.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Планира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ефективно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работния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процес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24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2.2.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Разпределя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трудовите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дейности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работния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процес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съобразно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поставената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задача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1220"/>
                        </a:lnSpc>
                        <a:spcBef>
                          <a:spcPts val="18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времето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нейното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изпълнение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7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224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2.3.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Познава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прилага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установените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стандарти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осъществяване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дейността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124">
                <a:tc rowSpan="2">
                  <a:txBody>
                    <a:bodyPr/>
                    <a:lstStyle/>
                    <a:p>
                      <a:pPr marL="259079">
                        <a:lnSpc>
                          <a:spcPts val="2150"/>
                        </a:lnSpc>
                      </a:pP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2000" spc="27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000" spc="28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професията</a:t>
                      </a:r>
                      <a:r>
                        <a:rPr sz="2000" spc="27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2000" spc="27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извършва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Спазване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изискванията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правилниците,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наредбите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предписанията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4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3.1.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Познава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прилага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нормативните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изисквания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 съответната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професионална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област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21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96">
                <a:tc rowSpan="3">
                  <a:txBody>
                    <a:bodyPr/>
                    <a:lstStyle/>
                    <a:p>
                      <a:pPr marL="259079">
                        <a:lnSpc>
                          <a:spcPts val="2039"/>
                        </a:lnSpc>
                        <a:tabLst>
                          <a:tab pos="861060" algn="l"/>
                          <a:tab pos="2210435" algn="l"/>
                          <a:tab pos="2684145" algn="l"/>
                          <a:tab pos="4223385" algn="l"/>
                        </a:tabLst>
                      </a:pP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показатели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9079">
                        <a:lnSpc>
                          <a:spcPts val="2185"/>
                        </a:lnSpc>
                        <a:tabLst>
                          <a:tab pos="1661795" algn="l"/>
                          <a:tab pos="2516505" algn="l"/>
                          <a:tab pos="2967355" algn="l"/>
                          <a:tab pos="4324350" algn="l"/>
                        </a:tabLst>
                      </a:pP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оценяване,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които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утвърдени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3.2.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изискванията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правилниците,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наредбите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 предписанията,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свързани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1220"/>
                        </a:lnSpc>
                        <a:spcBef>
                          <a:spcPts val="17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индивидуалното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220"/>
                        </a:lnSpc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2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Правилен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подбор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детайли,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материали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инструменти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съобразно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конкретното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43">
                <a:tc rowSpan="2">
                  <a:txBody>
                    <a:bodyPr/>
                    <a:lstStyle/>
                    <a:p>
                      <a:pPr marL="259079">
                        <a:lnSpc>
                          <a:spcPts val="2155"/>
                        </a:lnSpc>
                      </a:pPr>
                      <a:r>
                        <a:rPr sz="2000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НИП.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4.1.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Целесъобразно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използва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материали,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детайли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инструменти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според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изпитното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124">
                <a:tc rowSpan="2">
                  <a:txBody>
                    <a:bodyPr/>
                    <a:lstStyle/>
                    <a:p>
                      <a:pPr marL="259079">
                        <a:lnSpc>
                          <a:spcPts val="2305"/>
                        </a:lnSpc>
                        <a:spcBef>
                          <a:spcPts val="10"/>
                        </a:spcBef>
                        <a:tabLst>
                          <a:tab pos="2115820" algn="l"/>
                          <a:tab pos="2879090" algn="l"/>
                          <a:tab pos="3810635" algn="l"/>
                        </a:tabLst>
                      </a:pP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Максималният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точки,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които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1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4.2.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Правилно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подбира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количеството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качеството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материали,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детайли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инструменти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0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9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Спазване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 технологичната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последователност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операциите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според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индивидуалното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223">
                <a:tc rowSpan="3">
                  <a:txBody>
                    <a:bodyPr/>
                    <a:lstStyle/>
                    <a:p>
                      <a:pPr marL="259079">
                        <a:lnSpc>
                          <a:spcPts val="2035"/>
                        </a:lnSpc>
                        <a:tabLst>
                          <a:tab pos="1039494" algn="l"/>
                          <a:tab pos="1484630" algn="l"/>
                          <a:tab pos="2466340" algn="l"/>
                          <a:tab pos="3740150" algn="l"/>
                          <a:tab pos="4055745" algn="l"/>
                        </a:tabLst>
                      </a:pPr>
                      <a:r>
                        <a:rPr sz="2000" spc="-2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може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получи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ученикът,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5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9079">
                        <a:lnSpc>
                          <a:spcPts val="2280"/>
                        </a:lnSpc>
                      </a:pPr>
                      <a:r>
                        <a:rPr sz="20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точки.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1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5.1.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Самостоятелно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определя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технологичната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последователност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операциите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8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5.2.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Организира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дейността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си при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спазване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технологичната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последователност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ts val="1215"/>
                        </a:lnSpc>
                        <a:spcBef>
                          <a:spcPts val="18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операциите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процеса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работа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Качество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изпълнението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индивидуалното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задание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6.1.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Всяка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завършена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дейност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съответства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изискванията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съответната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6.2.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Крайният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резултат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съответства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зададените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параметри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отговаря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изискванията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64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15"/>
                        </a:lnSpc>
                        <a:spcBef>
                          <a:spcPts val="25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стандартите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5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6.3.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Изпълнява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задачата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поставения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срок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7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R="22225" algn="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Общ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брой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точки: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 marR="22225" algn="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" algn="ctr">
                        <a:lnSpc>
                          <a:spcPts val="1205"/>
                        </a:lnSpc>
                        <a:spcBef>
                          <a:spcPts val="5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611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2953"/>
            <a:ext cx="12192000" cy="3851275"/>
            <a:chOff x="0" y="1532953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291" y="1540891"/>
              <a:ext cx="7543800" cy="3835400"/>
            </a:xfrm>
            <a:custGeom>
              <a:avLst/>
              <a:gdLst/>
              <a:ahLst/>
              <a:cxnLst/>
              <a:rect l="l" t="t" r="r" b="b"/>
              <a:pathLst>
                <a:path w="7543800" h="3835400">
                  <a:moveTo>
                    <a:pt x="0" y="3835400"/>
                  </a:moveTo>
                  <a:lnTo>
                    <a:pt x="7543800" y="38354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568"/>
              <a:ext cx="2461089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201" y="3147568"/>
              <a:ext cx="2455799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399" y="352209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62498" y="1667636"/>
            <a:ext cx="4023360" cy="16554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065" marR="5080" algn="ctr">
              <a:lnSpc>
                <a:spcPct val="98500"/>
              </a:lnSpc>
              <a:spcBef>
                <a:spcPts val="165"/>
              </a:spcBef>
            </a:pPr>
            <a:r>
              <a:rPr sz="3600" spc="-10" dirty="0"/>
              <a:t>ЗАДЪЛЖИТЕЛЕН ДЪРЖАВЕН ИЗПИТ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2339467" y="3700652"/>
            <a:ext cx="74803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5695" marR="5080" indent="-110363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Вариант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защита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на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дипломен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проект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теоретична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част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 защита </a:t>
            </a:r>
            <a:r>
              <a:rPr sz="3200" b="1" spc="-25" dirty="0">
                <a:latin typeface="Times New Roman"/>
                <a:cs typeface="Times New Roman"/>
              </a:rPr>
              <a:t>на</a:t>
            </a:r>
            <a:endParaRPr sz="32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Times New Roman"/>
                <a:cs typeface="Times New Roman"/>
              </a:rPr>
              <a:t>дипломен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проект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в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практическа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част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5661" y="1661795"/>
            <a:ext cx="2660395" cy="19343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631693"/>
            <a:ext cx="10568305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9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2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Дипломният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spc="4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теоретико-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</a:t>
            </a:r>
            <a:r>
              <a:rPr sz="2800" spc="4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разработка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тема,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възложена</a:t>
            </a:r>
            <a:r>
              <a:rPr sz="2800" spc="3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ученика</a:t>
            </a:r>
            <a:r>
              <a:rPr sz="2800" spc="1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задание.</a:t>
            </a:r>
            <a:r>
              <a:rPr sz="2800" spc="2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Изпитът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чрез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дипломен</a:t>
            </a:r>
            <a:r>
              <a:rPr sz="2800" spc="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spc="3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се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8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80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две</a:t>
            </a:r>
            <a:r>
              <a:rPr sz="28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части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8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8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теоретична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800" spc="1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80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8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част.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5"/>
              </a:lnSpc>
            </a:pPr>
            <a:r>
              <a:rPr sz="4000" dirty="0"/>
              <a:t>ФОРМАТ</a:t>
            </a:r>
            <a:r>
              <a:rPr sz="4000" spc="-125" dirty="0"/>
              <a:t> </a:t>
            </a:r>
            <a:r>
              <a:rPr sz="4000" dirty="0"/>
              <a:t>НА</a:t>
            </a:r>
            <a:r>
              <a:rPr sz="4000" spc="-130" dirty="0"/>
              <a:t> </a:t>
            </a:r>
            <a:r>
              <a:rPr sz="4000" spc="-10" dirty="0"/>
              <a:t>ИЗПИТА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344623"/>
            <a:ext cx="10568305" cy="363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71700" algn="l"/>
                <a:tab pos="3244850" algn="l"/>
                <a:tab pos="3623310" algn="l"/>
                <a:tab pos="4938395" algn="l"/>
                <a:tab pos="5356225" algn="l"/>
                <a:tab pos="6941184" algn="l"/>
                <a:tab pos="8044815" algn="l"/>
                <a:tab pos="8320405" algn="l"/>
                <a:tab pos="10044430" algn="l"/>
              </a:tabLst>
            </a:pP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Индивидуалните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задания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изготвяне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дипломните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проекти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теоретичната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включват: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изисквания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към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разработката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проект;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съдържанието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оформянето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проекта;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срок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предаване.</a:t>
            </a:r>
            <a:endParaRPr sz="2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409"/>
              </a:spcBef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практическата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включват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подходящи</a:t>
            </a:r>
            <a:r>
              <a:rPr sz="2200" spc="20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практически</a:t>
            </a:r>
            <a:r>
              <a:rPr sz="2200" spc="204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задачи,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демонстриращи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умения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компетентности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специалността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професията.</a:t>
            </a:r>
            <a:endParaRPr sz="2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395"/>
              </a:spcBef>
            </a:pP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Индивидуалните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задания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могат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включват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насоки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указания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изготвяне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изделие,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макет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или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други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материали,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които</a:t>
            </a:r>
            <a:r>
              <a:rPr sz="2200" spc="3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може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ползват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защитата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дипломните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проекти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практическата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част.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859790">
              <a:lnSpc>
                <a:spcPts val="4565"/>
              </a:lnSpc>
            </a:pPr>
            <a:r>
              <a:rPr sz="4000" dirty="0"/>
              <a:t>ЗАДАНИЕ</a:t>
            </a:r>
            <a:r>
              <a:rPr sz="4000" spc="-150" dirty="0"/>
              <a:t> </a:t>
            </a:r>
            <a:r>
              <a:rPr sz="4000" dirty="0"/>
              <a:t>ЗА</a:t>
            </a:r>
            <a:r>
              <a:rPr sz="4000" spc="-145" dirty="0"/>
              <a:t> </a:t>
            </a:r>
            <a:r>
              <a:rPr sz="4000" dirty="0"/>
              <a:t>ДИПЛОМЕНТ</a:t>
            </a:r>
            <a:r>
              <a:rPr sz="4000" spc="-125" dirty="0"/>
              <a:t> </a:t>
            </a:r>
            <a:r>
              <a:rPr sz="4000" spc="-10" dirty="0"/>
              <a:t>ПРОЕКТ</a:t>
            </a:r>
            <a:endParaRPr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339" y="639229"/>
            <a:ext cx="10823575" cy="5579543"/>
            <a:chOff x="684339" y="639229"/>
            <a:chExt cx="10823575" cy="557954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223196"/>
              <a:ext cx="10134600" cy="49955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339" y="639229"/>
              <a:ext cx="10823575" cy="584200"/>
            </a:xfrm>
            <a:custGeom>
              <a:avLst/>
              <a:gdLst/>
              <a:ahLst/>
              <a:cxnLst/>
              <a:rect l="l" t="t" r="r" b="b"/>
              <a:pathLst>
                <a:path w="10823575" h="584200">
                  <a:moveTo>
                    <a:pt x="10823321" y="0"/>
                  </a:moveTo>
                  <a:lnTo>
                    <a:pt x="0" y="0"/>
                  </a:lnTo>
                  <a:lnTo>
                    <a:pt x="0" y="583907"/>
                  </a:lnTo>
                  <a:lnTo>
                    <a:pt x="10823321" y="583907"/>
                  </a:lnTo>
                  <a:lnTo>
                    <a:pt x="10823321" y="0"/>
                  </a:lnTo>
                  <a:close/>
                </a:path>
              </a:pathLst>
            </a:custGeom>
            <a:solidFill>
              <a:srgbClr val="D4E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53" rIns="0" bIns="0" rtlCol="0">
            <a:spAutoFit/>
          </a:bodyPr>
          <a:lstStyle/>
          <a:p>
            <a:pPr marL="272669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РАМКА</a:t>
            </a:r>
            <a:r>
              <a:rPr sz="4000" spc="-110" dirty="0"/>
              <a:t> </a:t>
            </a:r>
            <a:r>
              <a:rPr sz="4000" dirty="0"/>
              <a:t>НА</a:t>
            </a:r>
            <a:r>
              <a:rPr sz="4000" spc="-120" dirty="0"/>
              <a:t> </a:t>
            </a:r>
            <a:r>
              <a:rPr sz="4000" spc="-10" dirty="0"/>
              <a:t>ЗАДАНИЕ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465823"/>
            <a:ext cx="9711690" cy="38461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Дипломният</a:t>
            </a:r>
            <a:r>
              <a:rPr sz="28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оформя</a:t>
            </a:r>
            <a:r>
              <a:rPr sz="280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8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следните</a:t>
            </a:r>
            <a:r>
              <a:rPr sz="28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структурни</a:t>
            </a:r>
            <a:r>
              <a:rPr sz="28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единици: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титулна</a:t>
            </a:r>
            <a:r>
              <a:rPr sz="28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страница;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съдържание;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увод</a:t>
            </a:r>
            <a:r>
              <a:rPr sz="28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(въведение);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основна</a:t>
            </a:r>
            <a:r>
              <a:rPr sz="28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част;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заключение;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5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списък</a:t>
            </a:r>
            <a:r>
              <a:rPr sz="28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52525"/>
                </a:solidFill>
                <a:latin typeface="Times New Roman"/>
                <a:cs typeface="Times New Roman"/>
              </a:rPr>
              <a:t>използваната</a:t>
            </a:r>
            <a:r>
              <a:rPr sz="28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литература;</a:t>
            </a:r>
            <a:endParaRPr sz="28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приложения.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ts val="4565"/>
              </a:lnSpc>
            </a:pPr>
            <a:r>
              <a:rPr sz="4000" dirty="0"/>
              <a:t>СЪДЪРЖАНИЕ</a:t>
            </a:r>
            <a:r>
              <a:rPr sz="4000" spc="-145" dirty="0"/>
              <a:t> </a:t>
            </a:r>
            <a:r>
              <a:rPr sz="4000" dirty="0"/>
              <a:t>НА</a:t>
            </a:r>
            <a:r>
              <a:rPr sz="4000" spc="-155" dirty="0"/>
              <a:t> </a:t>
            </a:r>
            <a:r>
              <a:rPr sz="4000" spc="-10" dirty="0"/>
              <a:t>ДИПЛОМНИЯ</a:t>
            </a:r>
            <a:r>
              <a:rPr sz="4000" spc="-135" dirty="0"/>
              <a:t> </a:t>
            </a:r>
            <a:r>
              <a:rPr sz="4000" spc="-10" dirty="0"/>
              <a:t>ПРОЕКТ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363216"/>
            <a:ext cx="8663940" cy="28422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форматирането</a:t>
            </a:r>
            <a:r>
              <a:rPr sz="2400" b="1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текста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спазват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следните</a:t>
            </a:r>
            <a:r>
              <a:rPr sz="24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параметри: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1010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Обем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минимум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30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страници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Формат: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А4;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редове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стр.: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30;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знаците: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60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знака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ред;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Общ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знаците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1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стр.: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1800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2000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знака;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Шрифт: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Times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New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Roman,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5"/>
              </a:lnSpc>
            </a:pPr>
            <a:r>
              <a:rPr sz="4000" dirty="0"/>
              <a:t>ОФОРМЛЕНИЕ</a:t>
            </a:r>
            <a:r>
              <a:rPr sz="4000" spc="-155" dirty="0"/>
              <a:t> </a:t>
            </a:r>
            <a:r>
              <a:rPr sz="4000" dirty="0"/>
              <a:t>НА</a:t>
            </a:r>
            <a:r>
              <a:rPr sz="4000" spc="-155" dirty="0"/>
              <a:t> </a:t>
            </a:r>
            <a:r>
              <a:rPr sz="4000" spc="-10" dirty="0"/>
              <a:t>ПРОЕКТА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94" y="982141"/>
            <a:ext cx="10801350" cy="76771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1000"/>
              </a:spcBef>
            </a:pPr>
            <a:r>
              <a:rPr sz="3200" dirty="0"/>
              <a:t>ФУНКЦИИ</a:t>
            </a:r>
            <a:r>
              <a:rPr sz="3200" spc="-60" dirty="0"/>
              <a:t> </a:t>
            </a:r>
            <a:r>
              <a:rPr sz="3200" dirty="0"/>
              <a:t>НА</a:t>
            </a:r>
            <a:r>
              <a:rPr sz="3200" spc="-45" dirty="0"/>
              <a:t> </a:t>
            </a:r>
            <a:r>
              <a:rPr sz="3200" dirty="0"/>
              <a:t>РЪКОВОДИТЕЛЯ</a:t>
            </a:r>
            <a:r>
              <a:rPr sz="3200" spc="-55" dirty="0"/>
              <a:t> </a:t>
            </a:r>
            <a:r>
              <a:rPr sz="3200" spc="-10" dirty="0"/>
              <a:t>КОНСУЛТАНТ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6586" rIns="0" bIns="0" rtlCol="0">
            <a:spAutoFit/>
          </a:bodyPr>
          <a:lstStyle/>
          <a:p>
            <a:pPr marL="372110" marR="8255" indent="-360045">
              <a:lnSpc>
                <a:spcPct val="100000"/>
              </a:lnSpc>
              <a:spcBef>
                <a:spcPts val="95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Предоставя</a:t>
            </a:r>
            <a:r>
              <a:rPr sz="2800" b="0" spc="20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информация</a:t>
            </a:r>
            <a:r>
              <a:rPr sz="2800" b="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800" b="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необходимата</a:t>
            </a:r>
            <a:r>
              <a:rPr sz="2800" b="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литература,</a:t>
            </a:r>
            <a:r>
              <a:rPr sz="2800" b="0" spc="2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материали,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каталози,</a:t>
            </a:r>
            <a:r>
              <a:rPr sz="2800" b="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справочници,</a:t>
            </a:r>
            <a:r>
              <a:rPr sz="2800" b="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технически</a:t>
            </a:r>
            <a:r>
              <a:rPr sz="2800"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b="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други</a:t>
            </a:r>
            <a:r>
              <a:rPr sz="2800" b="0" spc="-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данни;</a:t>
            </a:r>
            <a:endParaRPr sz="2800" dirty="0">
              <a:latin typeface="Times New Roman"/>
              <a:cs typeface="Times New Roman"/>
            </a:endParaRPr>
          </a:p>
          <a:p>
            <a:pPr marL="372110" marR="5080" indent="-360045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  <a:tab pos="2606675" algn="l"/>
                <a:tab pos="4752340" algn="l"/>
                <a:tab pos="5357495" algn="l"/>
                <a:tab pos="8003540" algn="l"/>
                <a:tab pos="10186035" algn="l"/>
              </a:tabLst>
            </a:pP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Контролира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поетапното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800"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самостоятелно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изпълнение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индивидуалното</a:t>
            </a:r>
            <a:r>
              <a:rPr sz="2800"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</a:t>
            </a:r>
            <a:r>
              <a:rPr sz="2800" b="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b="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дава</a:t>
            </a:r>
            <a:r>
              <a:rPr sz="2800"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препоръки</a:t>
            </a:r>
            <a:r>
              <a:rPr sz="2800" b="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800" b="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необходимост;</a:t>
            </a:r>
            <a:endParaRPr sz="2800" dirty="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75000"/>
              <a:buFont typeface="Arial MT"/>
              <a:buChar char="•"/>
              <a:tabLst>
                <a:tab pos="372110" algn="l"/>
              </a:tabLst>
            </a:pP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800" b="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800" b="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четири</a:t>
            </a:r>
            <a:r>
              <a:rPr sz="2800" b="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консултации</a:t>
            </a:r>
            <a:r>
              <a:rPr sz="2800"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800"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всеки</a:t>
            </a:r>
            <a:r>
              <a:rPr sz="2800"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ученик.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011" y="982091"/>
            <a:ext cx="10823575" cy="127762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199390" rIns="0" bIns="0" rtlCol="0">
            <a:spAutoFit/>
          </a:bodyPr>
          <a:lstStyle/>
          <a:p>
            <a:pPr marL="283845" marR="278130" indent="655320">
              <a:lnSpc>
                <a:spcPct val="100000"/>
              </a:lnSpc>
              <a:spcBef>
                <a:spcPts val="1570"/>
              </a:spcBef>
            </a:pPr>
            <a:r>
              <a:rPr sz="2800" dirty="0"/>
              <a:t>ЦЕЛ</a:t>
            </a:r>
            <a:r>
              <a:rPr sz="2800" spc="-85" dirty="0"/>
              <a:t> </a:t>
            </a:r>
            <a:r>
              <a:rPr sz="2800" dirty="0"/>
              <a:t>НА</a:t>
            </a:r>
            <a:r>
              <a:rPr sz="2800" spc="-75" dirty="0"/>
              <a:t> </a:t>
            </a:r>
            <a:r>
              <a:rPr sz="2800" spc="-10" dirty="0"/>
              <a:t>ЗАДЪЛЖИТЕЛНИЯ</a:t>
            </a:r>
            <a:r>
              <a:rPr sz="2800" spc="-50" dirty="0"/>
              <a:t> </a:t>
            </a:r>
            <a:r>
              <a:rPr sz="2800" dirty="0"/>
              <a:t>ДЪРЖАВЕН</a:t>
            </a:r>
            <a:r>
              <a:rPr sz="2800" spc="-60" dirty="0"/>
              <a:t> </a:t>
            </a:r>
            <a:r>
              <a:rPr sz="2800" dirty="0"/>
              <a:t>ИЗПИТ</a:t>
            </a:r>
            <a:r>
              <a:rPr sz="2800" spc="-85" dirty="0"/>
              <a:t> </a:t>
            </a:r>
            <a:r>
              <a:rPr sz="2800" spc="-25" dirty="0"/>
              <a:t>ЗА </a:t>
            </a:r>
            <a:r>
              <a:rPr sz="2800" dirty="0"/>
              <a:t>ПРИДОБИВАНЕ</a:t>
            </a:r>
            <a:r>
              <a:rPr sz="2800" spc="-85" dirty="0"/>
              <a:t> </a:t>
            </a:r>
            <a:r>
              <a:rPr sz="2800" dirty="0"/>
              <a:t>НА</a:t>
            </a:r>
            <a:r>
              <a:rPr sz="2800" spc="-105" dirty="0"/>
              <a:t> </a:t>
            </a:r>
            <a:r>
              <a:rPr sz="2800" spc="-10" dirty="0"/>
              <a:t>ПРОФЕСИОНАЛНА</a:t>
            </a:r>
            <a:r>
              <a:rPr sz="2800" spc="-70" dirty="0"/>
              <a:t> </a:t>
            </a:r>
            <a:r>
              <a:rPr sz="2800" spc="-10" dirty="0"/>
              <a:t>КВАЛИФИКАЦИЯ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55700" y="2543302"/>
            <a:ext cx="10667365" cy="35071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815" marR="5080" indent="-285750" algn="just">
              <a:lnSpc>
                <a:spcPct val="90000"/>
              </a:lnSpc>
              <a:spcBef>
                <a:spcPts val="38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Установяване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постигането</a:t>
            </a:r>
            <a:r>
              <a:rPr sz="2400" spc="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резултатите</a:t>
            </a:r>
            <a:r>
              <a:rPr sz="2400" spc="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обучението</a:t>
            </a:r>
            <a:r>
              <a:rPr sz="2400" spc="7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специалността, 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включени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21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държавния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образователен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стандарт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400" spc="21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</a:t>
            </a:r>
            <a:r>
              <a:rPr sz="24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400" spc="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съответната</a:t>
            </a:r>
            <a:r>
              <a:rPr sz="2400" spc="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професия,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придобити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през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5-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годишния</a:t>
            </a:r>
            <a:r>
              <a:rPr sz="2400" spc="22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срок</a:t>
            </a:r>
            <a:r>
              <a:rPr sz="2400" spc="2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обучение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(VIII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XII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клас);</a:t>
            </a:r>
            <a:endParaRPr sz="2400">
              <a:latin typeface="Times New Roman"/>
              <a:cs typeface="Times New Roman"/>
            </a:endParaRPr>
          </a:p>
          <a:p>
            <a:pPr marL="297815" marR="5080" lvl="1" indent="-186690">
              <a:lnSpc>
                <a:spcPts val="2590"/>
              </a:lnSpc>
              <a:spcBef>
                <a:spcPts val="434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297815" algn="l"/>
                <a:tab pos="2553335" algn="l"/>
                <a:tab pos="4153535" algn="l"/>
                <a:tab pos="4716145" algn="l"/>
                <a:tab pos="6280150" algn="l"/>
                <a:tab pos="7423150" algn="l"/>
                <a:tab pos="8359140" algn="l"/>
                <a:tab pos="9352915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Зрелостниците,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обучавани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училищен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учебен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план,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който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осигурява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</a:t>
            </a:r>
            <a:r>
              <a:rPr sz="2400" spc="-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подготовка,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придобиват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средно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след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полагане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на:</a:t>
            </a:r>
            <a:endParaRPr sz="2400">
              <a:latin typeface="Times New Roman"/>
              <a:cs typeface="Times New Roman"/>
            </a:endParaRPr>
          </a:p>
          <a:p>
            <a:pPr marL="810260" marR="6985" lvl="2" indent="-229235">
              <a:lnSpc>
                <a:spcPts val="2590"/>
              </a:lnSpc>
              <a:spcBef>
                <a:spcPts val="415"/>
              </a:spcBef>
              <a:buClr>
                <a:srgbClr val="83992A"/>
              </a:buClr>
              <a:buSzPct val="87500"/>
              <a:buFont typeface="Wingdings"/>
              <a:buChar char=""/>
              <a:tabLst>
                <a:tab pos="811530" algn="l"/>
                <a:tab pos="2815590" algn="l"/>
                <a:tab pos="4257040" algn="l"/>
                <a:tab pos="5188585" algn="l"/>
                <a:tab pos="5691505" algn="l"/>
                <a:tab pos="6946265" algn="l"/>
                <a:tab pos="8202295" algn="l"/>
                <a:tab pos="9733915" algn="l"/>
                <a:tab pos="10489565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държавен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учебния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предмет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Български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език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и 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литература;</a:t>
            </a:r>
            <a:endParaRPr sz="2400">
              <a:latin typeface="Times New Roman"/>
              <a:cs typeface="Times New Roman"/>
            </a:endParaRPr>
          </a:p>
          <a:p>
            <a:pPr marL="810260" marR="5715" lvl="2" indent="-229235">
              <a:lnSpc>
                <a:spcPts val="2590"/>
              </a:lnSpc>
              <a:spcBef>
                <a:spcPts val="400"/>
              </a:spcBef>
              <a:buClr>
                <a:srgbClr val="83992A"/>
              </a:buClr>
              <a:buSzPct val="87500"/>
              <a:buFont typeface="Wingdings"/>
              <a:buChar char=""/>
              <a:tabLst>
                <a:tab pos="811530" algn="l"/>
                <a:tab pos="2925445" algn="l"/>
                <a:tab pos="4478020" algn="l"/>
                <a:tab pos="5521325" algn="l"/>
                <a:tab pos="6075680" algn="l"/>
                <a:tab pos="8057515" algn="l"/>
                <a:tab pos="8654415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държавен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 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теория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4" name="object 4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6985" y="3153791"/>
              <a:ext cx="755015" cy="606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3044" y="621626"/>
              <a:ext cx="10946765" cy="565785"/>
            </a:xfrm>
            <a:custGeom>
              <a:avLst/>
              <a:gdLst/>
              <a:ahLst/>
              <a:cxnLst/>
              <a:rect l="l" t="t" r="r" b="b"/>
              <a:pathLst>
                <a:path w="10946765" h="565785">
                  <a:moveTo>
                    <a:pt x="10946384" y="0"/>
                  </a:moveTo>
                  <a:lnTo>
                    <a:pt x="0" y="0"/>
                  </a:lnTo>
                  <a:lnTo>
                    <a:pt x="0" y="565315"/>
                  </a:lnTo>
                  <a:lnTo>
                    <a:pt x="10946384" y="565315"/>
                  </a:lnTo>
                  <a:lnTo>
                    <a:pt x="10946384" y="0"/>
                  </a:lnTo>
                  <a:close/>
                </a:path>
              </a:pathLst>
            </a:custGeom>
            <a:solidFill>
              <a:srgbClr val="D4E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9294" y="666368"/>
            <a:ext cx="10194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ПРЕДАВАНЕ</a:t>
            </a:r>
            <a:r>
              <a:rPr sz="2800" spc="-70" dirty="0"/>
              <a:t> </a:t>
            </a:r>
            <a:r>
              <a:rPr sz="2800" dirty="0"/>
              <a:t>И</a:t>
            </a:r>
            <a:r>
              <a:rPr sz="2800" spc="-90" dirty="0"/>
              <a:t> </a:t>
            </a:r>
            <a:r>
              <a:rPr sz="2800" dirty="0"/>
              <a:t>РЕЦЕНЗИРАНЕ</a:t>
            </a:r>
            <a:r>
              <a:rPr sz="2800" spc="-70" dirty="0"/>
              <a:t> </a:t>
            </a:r>
            <a:r>
              <a:rPr sz="2800" dirty="0"/>
              <a:t>НА</a:t>
            </a:r>
            <a:r>
              <a:rPr sz="2800" spc="-90" dirty="0"/>
              <a:t> </a:t>
            </a:r>
            <a:r>
              <a:rPr sz="2800" spc="-10" dirty="0"/>
              <a:t>ДИПЛОМНИЯ</a:t>
            </a:r>
            <a:r>
              <a:rPr sz="2800" spc="-65" dirty="0"/>
              <a:t> </a:t>
            </a:r>
            <a:r>
              <a:rPr sz="2800" spc="-10" dirty="0"/>
              <a:t>ПРОЕКТ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628281" y="1243685"/>
            <a:ext cx="10868025" cy="4907280"/>
            <a:chOff x="628281" y="1243685"/>
            <a:chExt cx="10868025" cy="4907280"/>
          </a:xfrm>
        </p:grpSpPr>
        <p:sp>
          <p:nvSpPr>
            <p:cNvPr id="10" name="object 10"/>
            <p:cNvSpPr/>
            <p:nvPr/>
          </p:nvSpPr>
          <p:spPr>
            <a:xfrm>
              <a:off x="633044" y="1248448"/>
              <a:ext cx="10858500" cy="4897755"/>
            </a:xfrm>
            <a:custGeom>
              <a:avLst/>
              <a:gdLst/>
              <a:ahLst/>
              <a:cxnLst/>
              <a:rect l="l" t="t" r="r" b="b"/>
              <a:pathLst>
                <a:path w="10858500" h="4897755">
                  <a:moveTo>
                    <a:pt x="10858500" y="0"/>
                  </a:moveTo>
                  <a:lnTo>
                    <a:pt x="0" y="0"/>
                  </a:lnTo>
                  <a:lnTo>
                    <a:pt x="0" y="4897374"/>
                  </a:lnTo>
                  <a:lnTo>
                    <a:pt x="10858500" y="4897374"/>
                  </a:lnTo>
                  <a:lnTo>
                    <a:pt x="1085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3044" y="1248448"/>
              <a:ext cx="10858500" cy="4897755"/>
            </a:xfrm>
            <a:custGeom>
              <a:avLst/>
              <a:gdLst/>
              <a:ahLst/>
              <a:cxnLst/>
              <a:rect l="l" t="t" r="r" b="b"/>
              <a:pathLst>
                <a:path w="10858500" h="4897755">
                  <a:moveTo>
                    <a:pt x="0" y="4897374"/>
                  </a:moveTo>
                  <a:lnTo>
                    <a:pt x="10858500" y="4897374"/>
                  </a:lnTo>
                  <a:lnTo>
                    <a:pt x="10858500" y="0"/>
                  </a:lnTo>
                  <a:lnTo>
                    <a:pt x="0" y="0"/>
                  </a:lnTo>
                  <a:lnTo>
                    <a:pt x="0" y="489737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9345" y="1269978"/>
            <a:ext cx="10604500" cy="48450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Предаване</a:t>
            </a:r>
            <a:r>
              <a:rPr sz="2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409"/>
              </a:spcBef>
            </a:pP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Ученикът</a:t>
            </a:r>
            <a:r>
              <a:rPr sz="2200" spc="2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предава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дипломния</a:t>
            </a:r>
            <a:r>
              <a:rPr sz="2200" spc="2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си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проект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определения</a:t>
            </a:r>
            <a:r>
              <a:rPr sz="2200" spc="1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200" spc="2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заданието</a:t>
            </a:r>
            <a:r>
              <a:rPr sz="2200" spc="25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срок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във</a:t>
            </a:r>
            <a:r>
              <a:rPr sz="2200" spc="20" dirty="0">
                <a:solidFill>
                  <a:srgbClr val="333333"/>
                </a:solidFill>
                <a:latin typeface="Times New Roman"/>
                <a:cs typeface="Times New Roman"/>
              </a:rPr>
              <a:t>  </a:t>
            </a:r>
            <a:r>
              <a:rPr sz="2200" spc="-20" dirty="0">
                <a:solidFill>
                  <a:srgbClr val="333333"/>
                </a:solidFill>
                <a:latin typeface="Times New Roman"/>
                <a:cs typeface="Times New Roman"/>
              </a:rPr>
              <a:t>вид,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определен</a:t>
            </a:r>
            <a:r>
              <a:rPr sz="220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от</a:t>
            </a:r>
            <a:r>
              <a:rPr sz="2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училището</a:t>
            </a:r>
            <a:r>
              <a:rPr sz="2200" spc="2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(на</a:t>
            </a:r>
            <a:r>
              <a:rPr sz="2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електронен</a:t>
            </a:r>
            <a:r>
              <a:rPr sz="2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2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хартиен</a:t>
            </a:r>
            <a:r>
              <a:rPr sz="2200" spc="2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носител</a:t>
            </a:r>
            <a:r>
              <a:rPr sz="220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2200" spc="2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един</a:t>
            </a:r>
            <a:r>
              <a:rPr sz="2200" spc="2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екземпляр),</a:t>
            </a:r>
            <a:r>
              <a:rPr sz="2200" spc="2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не</a:t>
            </a:r>
            <a:r>
              <a:rPr sz="2200" spc="2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Times New Roman"/>
                <a:cs typeface="Times New Roman"/>
              </a:rPr>
              <a:t>по-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късно</a:t>
            </a:r>
            <a:r>
              <a:rPr sz="2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от</a:t>
            </a:r>
            <a:r>
              <a:rPr sz="2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20</a:t>
            </a:r>
            <a:r>
              <a:rPr sz="2200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дни</a:t>
            </a:r>
            <a:r>
              <a:rPr sz="2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преди</a:t>
            </a:r>
            <a:r>
              <a:rPr sz="2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първата</a:t>
            </a:r>
            <a:r>
              <a:rPr sz="2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от</a:t>
            </a:r>
            <a:r>
              <a:rPr sz="2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определените</a:t>
            </a:r>
            <a:r>
              <a:rPr sz="2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дати</a:t>
            </a:r>
            <a:r>
              <a:rPr sz="2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33333"/>
                </a:solidFill>
                <a:latin typeface="Times New Roman"/>
                <a:cs typeface="Times New Roman"/>
              </a:rPr>
              <a:t>за</a:t>
            </a:r>
            <a:r>
              <a:rPr sz="2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Times New Roman"/>
                <a:cs typeface="Times New Roman"/>
              </a:rPr>
              <a:t>изпита.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Изисквания</a:t>
            </a:r>
            <a:r>
              <a:rPr sz="2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отношение</a:t>
            </a:r>
            <a:r>
              <a:rPr sz="22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рецензията</a:t>
            </a:r>
            <a:endParaRPr sz="2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Форматът</a:t>
            </a:r>
            <a:r>
              <a:rPr sz="22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рецензията</a:t>
            </a:r>
            <a:r>
              <a:rPr sz="22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2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</a:t>
            </a:r>
            <a:r>
              <a:rPr sz="22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национална</a:t>
            </a:r>
            <a:r>
              <a:rPr sz="22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</a:t>
            </a:r>
            <a:r>
              <a:rPr sz="22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програма</a:t>
            </a:r>
            <a:r>
              <a:rPr sz="22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(НИП)</a:t>
            </a:r>
            <a:r>
              <a:rPr sz="22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всяка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</a:t>
            </a:r>
            <a:r>
              <a:rPr sz="2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съдържа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преценка</a:t>
            </a:r>
            <a:r>
              <a:rPr sz="22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качеството</a:t>
            </a:r>
            <a:r>
              <a:rPr sz="2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изпълнение</a:t>
            </a:r>
            <a:r>
              <a:rPr sz="22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ученика</a:t>
            </a: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всяка</a:t>
            </a:r>
            <a:r>
              <a:rPr sz="22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част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оглед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на: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нейната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пълнота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достоверност,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прегледност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прецизност,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оригиналност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подхода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решаването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проблема,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приложимост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икономическа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целесъобразност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разработката,</a:t>
            </a:r>
            <a:endParaRPr sz="22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2110" algn="l"/>
              </a:tabLst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заключение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мнение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допускане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или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недопускане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защита.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588" y="2787142"/>
            <a:ext cx="10797540" cy="0"/>
          </a:xfrm>
          <a:custGeom>
            <a:avLst/>
            <a:gdLst/>
            <a:ahLst/>
            <a:cxnLst/>
            <a:rect l="l" t="t" r="r" b="b"/>
            <a:pathLst>
              <a:path w="10797540">
                <a:moveTo>
                  <a:pt x="0" y="0"/>
                </a:moveTo>
                <a:lnTo>
                  <a:pt x="10797006" y="0"/>
                </a:lnTo>
              </a:path>
            </a:pathLst>
          </a:custGeom>
          <a:ln w="38100">
            <a:solidFill>
              <a:srgbClr val="829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995" y="982091"/>
            <a:ext cx="10801350" cy="109283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45719" rIns="0" bIns="0" rtlCol="0">
            <a:spAutoFit/>
          </a:bodyPr>
          <a:lstStyle/>
          <a:p>
            <a:pPr marL="4481195" marR="967740" indent="-3507104">
              <a:lnSpc>
                <a:spcPct val="100000"/>
              </a:lnSpc>
              <a:spcBef>
                <a:spcPts val="359"/>
              </a:spcBef>
            </a:pPr>
            <a:r>
              <a:rPr sz="3200" dirty="0"/>
              <a:t>ДОПУСКАНЕ</a:t>
            </a:r>
            <a:r>
              <a:rPr sz="3200" spc="-60" dirty="0"/>
              <a:t> </a:t>
            </a:r>
            <a:r>
              <a:rPr sz="3200" dirty="0"/>
              <a:t>НА</a:t>
            </a:r>
            <a:r>
              <a:rPr sz="3200" spc="-10" dirty="0"/>
              <a:t> </a:t>
            </a:r>
            <a:r>
              <a:rPr sz="3200" dirty="0"/>
              <a:t>ДИПЛОМНИЯ</a:t>
            </a:r>
            <a:r>
              <a:rPr sz="3200" spc="-50" dirty="0"/>
              <a:t> </a:t>
            </a:r>
            <a:r>
              <a:rPr sz="3200" dirty="0"/>
              <a:t>ПРОЕКТ</a:t>
            </a:r>
            <a:r>
              <a:rPr sz="3200" spc="-30" dirty="0"/>
              <a:t> </a:t>
            </a:r>
            <a:r>
              <a:rPr sz="3200" spc="-25" dirty="0"/>
              <a:t>ДО </a:t>
            </a:r>
            <a:r>
              <a:rPr sz="3200" spc="-10" dirty="0"/>
              <a:t>ЗАЩИТА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5487" y="2496058"/>
            <a:ext cx="10546715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5080" indent="-360045" algn="just">
              <a:lnSpc>
                <a:spcPct val="100000"/>
              </a:lnSpc>
              <a:spcBef>
                <a:spcPts val="100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4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Дипломният</a:t>
            </a:r>
            <a:r>
              <a:rPr sz="2400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spc="5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допуска</a:t>
            </a:r>
            <a:r>
              <a:rPr sz="2400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5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защита,</a:t>
            </a:r>
            <a:r>
              <a:rPr sz="2400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400" spc="5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наличие</a:t>
            </a:r>
            <a:r>
              <a:rPr sz="2400" spc="5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5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заключение</a:t>
            </a:r>
            <a:r>
              <a:rPr sz="2400" spc="5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с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мнение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допускане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(положителна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рецензия).</a:t>
            </a:r>
            <a:endParaRPr sz="2400">
              <a:latin typeface="Times New Roman"/>
              <a:cs typeface="Times New Roman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405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4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Когато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заключението</a:t>
            </a:r>
            <a:r>
              <a:rPr sz="2400" spc="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рецензията</a:t>
            </a:r>
            <a:r>
              <a:rPr sz="2400" spc="5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400" spc="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400" spc="4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мнение</a:t>
            </a:r>
            <a:r>
              <a:rPr sz="2400" spc="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400" spc="5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недопускане</a:t>
            </a:r>
            <a:r>
              <a:rPr sz="2400" spc="5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5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защита,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дипломният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4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задължително</a:t>
            </a:r>
            <a:r>
              <a:rPr sz="24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преглежда</a:t>
            </a:r>
            <a:r>
              <a:rPr sz="24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3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комисията</a:t>
            </a:r>
            <a:r>
              <a:rPr sz="2400" spc="3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за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подготовка,</a:t>
            </a:r>
            <a:r>
              <a:rPr sz="2400" spc="3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провеждане</a:t>
            </a:r>
            <a:r>
              <a:rPr sz="2400" spc="3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оценяване</a:t>
            </a:r>
            <a:r>
              <a:rPr sz="2400" spc="3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3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изпита</a:t>
            </a:r>
            <a:r>
              <a:rPr sz="24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чрез</a:t>
            </a:r>
            <a:r>
              <a:rPr sz="2400" spc="3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400" spc="3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3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теоретичната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част.</a:t>
            </a:r>
            <a:endParaRPr sz="2400">
              <a:latin typeface="Times New Roman"/>
              <a:cs typeface="Times New Roman"/>
            </a:endParaRPr>
          </a:p>
          <a:p>
            <a:pPr marL="374015" indent="-361315" algn="just">
              <a:lnSpc>
                <a:spcPct val="100000"/>
              </a:lnSpc>
              <a:spcBef>
                <a:spcPts val="315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4015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Становището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комисията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окончателно.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dirty="0"/>
              <a:t>Теоретична</a:t>
            </a:r>
            <a:r>
              <a:rPr spc="-70" dirty="0"/>
              <a:t> </a:t>
            </a:r>
            <a:r>
              <a:rPr spc="-20" dirty="0"/>
              <a:t>част</a:t>
            </a:r>
          </a:p>
          <a:p>
            <a:pPr marL="372110" marR="5080" indent="-360045" algn="just">
              <a:lnSpc>
                <a:spcPct val="100000"/>
              </a:lnSpc>
              <a:spcBef>
                <a:spcPts val="409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b="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Защитата</a:t>
            </a:r>
            <a:r>
              <a:rPr sz="2800" b="0" spc="7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b="0" spc="7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800" b="0" spc="7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b="0" spc="8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800" b="0" spc="7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теоретичната</a:t>
            </a:r>
            <a:r>
              <a:rPr sz="2800" b="0" spc="7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800" b="0" spc="7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представлява</a:t>
            </a:r>
            <a:r>
              <a:rPr sz="2800" b="0" spc="6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устно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изложение</a:t>
            </a:r>
            <a:r>
              <a:rPr sz="2800" b="0" spc="4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b="0" spc="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ученика</a:t>
            </a:r>
            <a:r>
              <a:rPr sz="2800" b="0" spc="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800" b="0" spc="4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представяне</a:t>
            </a:r>
            <a:r>
              <a:rPr sz="2800" b="0" spc="4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b="0" spc="4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разработения</a:t>
            </a:r>
            <a:r>
              <a:rPr sz="2800" b="0" spc="4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дипломен</a:t>
            </a:r>
            <a:r>
              <a:rPr sz="2800" b="0" spc="4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800" b="0" spc="4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и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отговор</a:t>
            </a:r>
            <a:r>
              <a:rPr sz="2800" b="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800" b="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поставените от</a:t>
            </a:r>
            <a:r>
              <a:rPr sz="2800" b="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комисията</a:t>
            </a:r>
            <a:r>
              <a:rPr sz="2800" b="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800" b="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подготовка,</a:t>
            </a:r>
            <a:r>
              <a:rPr sz="2800" b="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провеждане</a:t>
            </a:r>
            <a:r>
              <a:rPr sz="2800" b="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b="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оценяване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въпроси.</a:t>
            </a:r>
            <a:r>
              <a:rPr sz="2800" b="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Изложението</a:t>
            </a:r>
            <a:r>
              <a:rPr sz="2800" b="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може</a:t>
            </a:r>
            <a:r>
              <a:rPr sz="2800" b="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sz="2800"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800" b="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съпътства</a:t>
            </a:r>
            <a:r>
              <a:rPr sz="2800" b="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800" b="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допълнително</a:t>
            </a:r>
            <a:r>
              <a:rPr sz="2800"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онагледяване</a:t>
            </a:r>
            <a:r>
              <a:rPr sz="2800"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с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презентация,</a:t>
            </a:r>
            <a:r>
              <a:rPr sz="2800" b="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графични</a:t>
            </a:r>
            <a:r>
              <a:rPr sz="2800"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материали,</a:t>
            </a:r>
            <a:r>
              <a:rPr sz="2800"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симулация</a:t>
            </a:r>
            <a:r>
              <a:rPr sz="2800" b="0" spc="4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800" b="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800" b="0" spc="-25" dirty="0">
                <a:solidFill>
                  <a:srgbClr val="252525"/>
                </a:solidFill>
                <a:latin typeface="Times New Roman"/>
                <a:cs typeface="Times New Roman"/>
              </a:rPr>
              <a:t>др.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194" y="982141"/>
            <a:ext cx="10801350" cy="76771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3200" dirty="0"/>
              <a:t>ЗАЩИТА</a:t>
            </a:r>
            <a:r>
              <a:rPr sz="3200" spc="-45" dirty="0"/>
              <a:t> </a:t>
            </a:r>
            <a:r>
              <a:rPr sz="3200" dirty="0"/>
              <a:t>НА</a:t>
            </a:r>
            <a:r>
              <a:rPr sz="3200" spc="-25" dirty="0"/>
              <a:t> </a:t>
            </a:r>
            <a:r>
              <a:rPr sz="3200" dirty="0"/>
              <a:t>ДИПЛОМНИЯ</a:t>
            </a:r>
            <a:r>
              <a:rPr sz="3200" spc="-50" dirty="0"/>
              <a:t> </a:t>
            </a:r>
            <a:r>
              <a:rPr sz="3200" spc="-10" dirty="0"/>
              <a:t>ПРОЕКТ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dirty="0"/>
              <a:t>Практическа </a:t>
            </a:r>
            <a:r>
              <a:rPr spc="-20" dirty="0"/>
              <a:t>част</a:t>
            </a:r>
          </a:p>
          <a:p>
            <a:pPr marL="372110" marR="6350" indent="-360045" algn="just">
              <a:lnSpc>
                <a:spcPct val="100000"/>
              </a:lnSpc>
              <a:spcBef>
                <a:spcPts val="409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b="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Защитата</a:t>
            </a:r>
            <a:r>
              <a:rPr b="0" spc="15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b="0" spc="15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b="0" spc="16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b="0" spc="15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практическата</a:t>
            </a:r>
            <a:r>
              <a:rPr b="0" spc="16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b="0" spc="15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изпълнение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b="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практическо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 задание.</a:t>
            </a:r>
          </a:p>
          <a:p>
            <a:pPr marL="372110" marR="5080" indent="-360045" algn="just">
              <a:lnSpc>
                <a:spcPct val="100000"/>
              </a:lnSpc>
              <a:spcBef>
                <a:spcPts val="400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b="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Заданието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</a:t>
            </a:r>
            <a:r>
              <a:rPr b="0" spc="4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има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цел</a:t>
            </a:r>
            <a:r>
              <a:rPr b="0" spc="48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b="0" spc="45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установи</a:t>
            </a:r>
            <a:r>
              <a:rPr b="0" spc="4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усвоените</a:t>
            </a:r>
            <a:r>
              <a:rPr b="0" spc="4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умения</a:t>
            </a:r>
            <a:r>
              <a:rPr b="0" spc="4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и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компетентности</a:t>
            </a:r>
            <a:r>
              <a:rPr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b="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ученика</a:t>
            </a:r>
            <a:r>
              <a:rPr b="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b="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специалността</a:t>
            </a:r>
            <a:r>
              <a:rPr b="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професията,</a:t>
            </a:r>
          </a:p>
          <a:p>
            <a:pPr marL="372110" marR="6985" indent="-360045" algn="just">
              <a:lnSpc>
                <a:spcPct val="100000"/>
              </a:lnSpc>
              <a:spcBef>
                <a:spcPts val="395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b="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Комисията</a:t>
            </a:r>
            <a:r>
              <a:rPr b="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може</a:t>
            </a:r>
            <a:r>
              <a:rPr b="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b="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възложи</a:t>
            </a:r>
            <a:r>
              <a:rPr b="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b="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ученика</a:t>
            </a:r>
            <a:r>
              <a:rPr b="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изпълнение</a:t>
            </a:r>
            <a:r>
              <a:rPr b="0" spc="1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b="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b="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други</a:t>
            </a:r>
            <a:r>
              <a:rPr b="0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практически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задачи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b="0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съответствие</a:t>
            </a:r>
            <a:r>
              <a:rPr b="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темата</a:t>
            </a:r>
            <a:r>
              <a:rPr b="0" spc="1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b="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индивидуалното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задание,</a:t>
            </a:r>
            <a:r>
              <a:rPr b="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но</a:t>
            </a:r>
            <a:r>
              <a:rPr b="0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несвързана</a:t>
            </a:r>
            <a:r>
              <a:rPr b="0" spc="1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50" dirty="0">
                <a:solidFill>
                  <a:srgbClr val="252525"/>
                </a:solidFill>
                <a:latin typeface="Times New Roman"/>
                <a:cs typeface="Times New Roman"/>
              </a:rPr>
              <a:t>с </a:t>
            </a:r>
            <a:r>
              <a:rPr b="0" dirty="0">
                <a:solidFill>
                  <a:srgbClr val="252525"/>
                </a:solidFill>
                <a:latin typeface="Times New Roman"/>
                <a:cs typeface="Times New Roman"/>
              </a:rPr>
              <a:t>предварително</a:t>
            </a:r>
            <a:r>
              <a:rPr b="0" spc="-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подготвените</a:t>
            </a:r>
            <a:r>
              <a:rPr b="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252525"/>
                </a:solidFill>
                <a:latin typeface="Times New Roman"/>
                <a:cs typeface="Times New Roman"/>
              </a:rPr>
              <a:t>материали.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194" y="982141"/>
            <a:ext cx="10801350" cy="76771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3200" dirty="0"/>
              <a:t>ЗАЩИТА</a:t>
            </a:r>
            <a:r>
              <a:rPr sz="3200" spc="-45" dirty="0"/>
              <a:t> </a:t>
            </a:r>
            <a:r>
              <a:rPr sz="3200" dirty="0"/>
              <a:t>НА</a:t>
            </a:r>
            <a:r>
              <a:rPr sz="3200" spc="-25" dirty="0"/>
              <a:t> </a:t>
            </a:r>
            <a:r>
              <a:rPr sz="3200" dirty="0"/>
              <a:t>ДИПЛОМНИЯ</a:t>
            </a:r>
            <a:r>
              <a:rPr sz="3200" spc="-50" dirty="0"/>
              <a:t> </a:t>
            </a:r>
            <a:r>
              <a:rPr sz="3200" spc="-10" dirty="0"/>
              <a:t>ПРОЕКТ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94" y="982091"/>
            <a:ext cx="10801350" cy="109283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69850" rIns="0" bIns="0" rtlCol="0">
            <a:spAutoFit/>
          </a:bodyPr>
          <a:lstStyle/>
          <a:p>
            <a:pPr marL="3070225" marR="502920" indent="-2560955">
              <a:lnSpc>
                <a:spcPts val="3760"/>
              </a:lnSpc>
              <a:spcBef>
                <a:spcPts val="550"/>
              </a:spcBef>
            </a:pPr>
            <a:r>
              <a:rPr sz="3200" dirty="0"/>
              <a:t>КРИТЕРИИ</a:t>
            </a:r>
            <a:r>
              <a:rPr sz="3200" spc="-55" dirty="0"/>
              <a:t> </a:t>
            </a:r>
            <a:r>
              <a:rPr sz="3200" dirty="0"/>
              <a:t>И</a:t>
            </a:r>
            <a:r>
              <a:rPr sz="3200" spc="-5" dirty="0"/>
              <a:t> </a:t>
            </a:r>
            <a:r>
              <a:rPr sz="3200" dirty="0"/>
              <a:t>ПОКАЗАТЕЛИ</a:t>
            </a:r>
            <a:r>
              <a:rPr sz="3200" spc="-50" dirty="0"/>
              <a:t> </a:t>
            </a:r>
            <a:r>
              <a:rPr sz="3200" dirty="0"/>
              <a:t>ЗА</a:t>
            </a:r>
            <a:r>
              <a:rPr sz="3200" spc="-5" dirty="0"/>
              <a:t> </a:t>
            </a:r>
            <a:r>
              <a:rPr sz="3200" dirty="0"/>
              <a:t>ОЦЕНЯВАНЕ</a:t>
            </a:r>
            <a:r>
              <a:rPr sz="3200" spc="-35" dirty="0"/>
              <a:t> </a:t>
            </a:r>
            <a:r>
              <a:rPr sz="3200" spc="-25" dirty="0"/>
              <a:t>НА </a:t>
            </a:r>
            <a:r>
              <a:rPr sz="3200" dirty="0"/>
              <a:t>ДИПЛОМНИЯ</a:t>
            </a:r>
            <a:r>
              <a:rPr sz="3200" spc="-65" dirty="0"/>
              <a:t> </a:t>
            </a:r>
            <a:r>
              <a:rPr sz="3200" spc="-10" dirty="0"/>
              <a:t>ПРОЕКТ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66647" y="2540888"/>
            <a:ext cx="10547350" cy="314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marR="6350" indent="-360045" algn="just">
              <a:lnSpc>
                <a:spcPct val="100000"/>
              </a:lnSpc>
              <a:spcBef>
                <a:spcPts val="95"/>
              </a:spcBef>
              <a:buSzPct val="95454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2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Оценяването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дипломния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проект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неговата</a:t>
            </a:r>
            <a:r>
              <a:rPr sz="2200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защита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теоретичната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2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се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извършва</a:t>
            </a:r>
            <a:r>
              <a:rPr sz="2200" spc="4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5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критерии</a:t>
            </a:r>
            <a:r>
              <a:rPr sz="2200" spc="50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оценяване,</a:t>
            </a:r>
            <a:r>
              <a:rPr sz="2200" spc="5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които</a:t>
            </a:r>
            <a:r>
              <a:rPr sz="2200" spc="50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са</a:t>
            </a:r>
            <a:r>
              <a:rPr sz="2200" spc="5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утвърдени</a:t>
            </a:r>
            <a:r>
              <a:rPr sz="2200" spc="5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5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национална</a:t>
            </a:r>
            <a:r>
              <a:rPr sz="2200" spc="5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програма</a:t>
            </a:r>
            <a:r>
              <a:rPr sz="22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съответната</a:t>
            </a:r>
            <a:r>
              <a:rPr sz="2200" spc="3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специалност.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Максималният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точки,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които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може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да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получи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ученикът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всяка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100.</a:t>
            </a:r>
            <a:endParaRPr sz="2200">
              <a:latin typeface="Times New Roman"/>
              <a:cs typeface="Times New Roman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409"/>
              </a:spcBef>
              <a:buSzPct val="95454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2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Критериите</a:t>
            </a:r>
            <a:r>
              <a:rPr sz="220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показателите</a:t>
            </a:r>
            <a:r>
              <a:rPr sz="220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2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оценяване</a:t>
            </a:r>
            <a:r>
              <a:rPr sz="2200" spc="20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</a:t>
            </a:r>
            <a:r>
              <a:rPr sz="2200" spc="22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</a:t>
            </a:r>
            <a:r>
              <a:rPr sz="2200" spc="2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229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200" spc="2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са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утвърдени</a:t>
            </a:r>
            <a:r>
              <a:rPr sz="2200" spc="19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19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национална</a:t>
            </a:r>
            <a:r>
              <a:rPr sz="2200" spc="18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</a:t>
            </a:r>
            <a:r>
              <a:rPr sz="2200" spc="20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програма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200" spc="19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съответната</a:t>
            </a:r>
            <a:r>
              <a:rPr sz="2200" spc="190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специалност.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Максималният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точки,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които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може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да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получи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ученикът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всяка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100.</a:t>
            </a:r>
            <a:endParaRPr sz="2200">
              <a:latin typeface="Times New Roman"/>
              <a:cs typeface="Times New Roman"/>
            </a:endParaRPr>
          </a:p>
          <a:p>
            <a:pPr marL="372110" marR="6350" indent="-360045" algn="just">
              <a:lnSpc>
                <a:spcPct val="100000"/>
              </a:lnSpc>
              <a:spcBef>
                <a:spcPts val="400"/>
              </a:spcBef>
              <a:buSzPct val="95454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2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всеки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критерий</a:t>
            </a:r>
            <a:r>
              <a:rPr sz="22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са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определени</a:t>
            </a:r>
            <a:r>
              <a:rPr sz="2200" spc="3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показатели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3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максимален</a:t>
            </a:r>
            <a:r>
              <a:rPr sz="2200" spc="3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200" spc="3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точки,</a:t>
            </a:r>
            <a:r>
              <a:rPr sz="2200" spc="3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които</a:t>
            </a:r>
            <a:r>
              <a:rPr sz="2200" spc="3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се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присъждат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напълно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покриване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съответния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критерий.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065" marR="5080" algn="ctr">
              <a:lnSpc>
                <a:spcPct val="98500"/>
              </a:lnSpc>
              <a:spcBef>
                <a:spcPts val="165"/>
              </a:spcBef>
            </a:pPr>
            <a:r>
              <a:rPr sz="3600" spc="-10" dirty="0"/>
              <a:t>ЗАДЪЛЖИТЕЛЕН ДЪРЖАВЕН ИЗПИТ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8775" y="1300352"/>
            <a:ext cx="2218308" cy="22183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81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Вариант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3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–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писмен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тест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50" dirty="0">
                <a:solidFill>
                  <a:srgbClr val="000000"/>
                </a:solidFill>
              </a:rPr>
              <a:t>и </a:t>
            </a:r>
            <a:r>
              <a:rPr sz="3200" dirty="0">
                <a:solidFill>
                  <a:srgbClr val="000000"/>
                </a:solidFill>
              </a:rPr>
              <a:t>индивидуално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задание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по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практика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392807"/>
            <a:ext cx="10227945" cy="305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125095" indent="-360045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Изпитът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две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части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теория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професията.</a:t>
            </a:r>
            <a:endParaRPr sz="2400">
              <a:latin typeface="Times New Roman"/>
              <a:cs typeface="Times New Roman"/>
            </a:endParaRPr>
          </a:p>
          <a:p>
            <a:pPr marL="372110" marR="5080" indent="-360045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теория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писмен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тест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всички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теми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трета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степен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професията.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Продължителността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изпита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4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астрономически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часа.</a:t>
            </a:r>
            <a:endParaRPr sz="240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практика,</a:t>
            </a:r>
            <a:endParaRPr sz="2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утвърдено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директора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училището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продължителност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три</a:t>
            </a:r>
            <a:endParaRPr sz="24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последователни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дни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не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повече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шест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астрономически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часа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дневно.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5"/>
              </a:lnSpc>
            </a:pPr>
            <a:r>
              <a:rPr sz="4000" dirty="0"/>
              <a:t>ФОРМАТ</a:t>
            </a:r>
            <a:r>
              <a:rPr sz="4000" spc="-125" dirty="0"/>
              <a:t> </a:t>
            </a:r>
            <a:r>
              <a:rPr sz="4000" dirty="0"/>
              <a:t>НА</a:t>
            </a:r>
            <a:r>
              <a:rPr sz="4000" spc="-130" dirty="0"/>
              <a:t> </a:t>
            </a:r>
            <a:r>
              <a:rPr sz="4000" spc="-10" dirty="0"/>
              <a:t>ИЗПИТА</a:t>
            </a:r>
            <a:endParaRPr sz="4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2366321"/>
            <a:ext cx="10666730" cy="283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14999"/>
              </a:lnSpc>
              <a:spcBef>
                <a:spcPts val="100"/>
              </a:spcBef>
              <a:buClr>
                <a:srgbClr val="83992A"/>
              </a:buClr>
              <a:buSzPct val="115000"/>
              <a:buFont typeface="Arial MT"/>
              <a:buChar char="•"/>
              <a:tabLst>
                <a:tab pos="299085" algn="l"/>
                <a:tab pos="311785" algn="l"/>
              </a:tabLst>
            </a:pPr>
            <a:r>
              <a:rPr sz="20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Въз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решение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педагогическия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съвет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училището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писмено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заявено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желание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обучаемите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заявлението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изпита,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училищната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комисия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подготовка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оценяване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изпита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теория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 професията  изготвя база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 въпроси за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съставяне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 изпитен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 </a:t>
            </a:r>
            <a:r>
              <a:rPr sz="2000" spc="-25" dirty="0">
                <a:latin typeface="Times New Roman"/>
                <a:cs typeface="Times New Roman"/>
              </a:rPr>
              <a:t>по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всички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теми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трета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степен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12420" indent="-299720" algn="just">
              <a:lnSpc>
                <a:spcPct val="100000"/>
              </a:lnSpc>
              <a:spcBef>
                <a:spcPts val="360"/>
              </a:spcBef>
              <a:buClr>
                <a:srgbClr val="83992A"/>
              </a:buClr>
              <a:buSzPct val="115000"/>
              <a:buFont typeface="Arial MT"/>
              <a:buChar char="•"/>
              <a:tabLst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Всеки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въпрос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18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съответствие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със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съдържанието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националната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изпитна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  <a:spcBef>
                <a:spcPts val="365"/>
              </a:spcBef>
            </a:pPr>
            <a:r>
              <a:rPr sz="2000" spc="-10" dirty="0">
                <a:latin typeface="Times New Roman"/>
                <a:cs typeface="Times New Roman"/>
              </a:rPr>
              <a:t>изискванията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броя,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вида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тежестта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въпросите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теста,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посочени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нея.</a:t>
            </a:r>
            <a:endParaRPr sz="20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14999"/>
              </a:lnSpc>
              <a:buSzPct val="115000"/>
              <a:buFont typeface="Arial MT"/>
              <a:buChar char="•"/>
              <a:tabLst>
                <a:tab pos="299085" algn="l"/>
                <a:tab pos="311785" algn="l"/>
              </a:tabLst>
            </a:pPr>
            <a:r>
              <a:rPr sz="20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зависимост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изтегленият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МОН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номер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изпитна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деня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изпита,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писмен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се </a:t>
            </a:r>
            <a:r>
              <a:rPr sz="2000" dirty="0">
                <a:latin typeface="Times New Roman"/>
                <a:cs typeface="Times New Roman"/>
              </a:rPr>
              <a:t>съставя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размножава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изпита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присъствието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директора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училището.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805180">
              <a:lnSpc>
                <a:spcPts val="4565"/>
              </a:lnSpc>
            </a:pPr>
            <a:r>
              <a:rPr sz="4000" dirty="0"/>
              <a:t>БАЗА</a:t>
            </a:r>
            <a:r>
              <a:rPr sz="4000" spc="-60" dirty="0"/>
              <a:t> </a:t>
            </a:r>
            <a:r>
              <a:rPr sz="4000" dirty="0"/>
              <a:t>ДАННИ</a:t>
            </a:r>
            <a:r>
              <a:rPr sz="4000" spc="-50" dirty="0"/>
              <a:t> </a:t>
            </a:r>
            <a:r>
              <a:rPr sz="4000" dirty="0"/>
              <a:t>С</a:t>
            </a:r>
            <a:r>
              <a:rPr sz="4000" spc="-70" dirty="0"/>
              <a:t> </a:t>
            </a:r>
            <a:r>
              <a:rPr sz="4000" dirty="0"/>
              <a:t>ТЕСТОВИ</a:t>
            </a:r>
            <a:r>
              <a:rPr sz="4000" spc="-70" dirty="0"/>
              <a:t> </a:t>
            </a:r>
            <a:r>
              <a:rPr sz="4000" spc="-10" dirty="0"/>
              <a:t>ВЪПРОСИ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82091"/>
            <a:ext cx="10823575" cy="97028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287020" marR="281940" indent="1106170">
              <a:lnSpc>
                <a:spcPts val="3840"/>
              </a:lnSpc>
            </a:pPr>
            <a:r>
              <a:rPr sz="3200" dirty="0">
                <a:solidFill>
                  <a:srgbClr val="000000"/>
                </a:solidFill>
              </a:rPr>
              <a:t>СЪДЪРЖАНИЕ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ИЗПИТНИЯ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ТЕСТ </a:t>
            </a:r>
            <a:r>
              <a:rPr sz="3200" spc="-25" dirty="0">
                <a:solidFill>
                  <a:srgbClr val="000000"/>
                </a:solidFill>
              </a:rPr>
              <a:t>ЗА </a:t>
            </a:r>
            <a:r>
              <a:rPr sz="3200" dirty="0">
                <a:solidFill>
                  <a:srgbClr val="000000"/>
                </a:solidFill>
              </a:rPr>
              <a:t>ОЦЕНЯВАНЕ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РЕЗУЛТАТИТЕ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ОТ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ОБУЧЕНИЕТО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2282624"/>
            <a:ext cx="9846310" cy="390588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555"/>
              </a:spcBef>
            </a:pPr>
            <a:r>
              <a:rPr sz="2200" b="1" dirty="0">
                <a:latin typeface="Times New Roman"/>
                <a:cs typeface="Times New Roman"/>
              </a:rPr>
              <a:t>Според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типа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отговора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въпросите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в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писмения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тест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могат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да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са:</a:t>
            </a:r>
            <a:endParaRPr sz="220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163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312420" algn="l"/>
              </a:tabLst>
            </a:pPr>
            <a:r>
              <a:rPr sz="2200" dirty="0">
                <a:latin typeface="Times New Roman"/>
                <a:cs typeface="Times New Roman"/>
              </a:rPr>
              <a:t>Първа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група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със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свободен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отговор:</a:t>
            </a:r>
            <a:endParaRPr sz="2200">
              <a:latin typeface="Times New Roman"/>
              <a:cs typeface="Times New Roman"/>
            </a:endParaRPr>
          </a:p>
          <a:p>
            <a:pPr marL="756285" lvl="1" indent="-281940">
              <a:lnSpc>
                <a:spcPct val="100000"/>
              </a:lnSpc>
              <a:spcBef>
                <a:spcPts val="135"/>
              </a:spcBef>
              <a:buSzPct val="90909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свободeн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отговор</a:t>
            </a:r>
            <a:endParaRPr sz="2200">
              <a:latin typeface="Times New Roman"/>
              <a:cs typeface="Times New Roman"/>
            </a:endParaRPr>
          </a:p>
          <a:p>
            <a:pPr marL="756285" lvl="1" indent="-281940">
              <a:lnSpc>
                <a:spcPct val="100000"/>
              </a:lnSpc>
              <a:spcBef>
                <a:spcPts val="130"/>
              </a:spcBef>
              <a:buSzPct val="90909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тълкуване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5"/>
              </a:spcBef>
              <a:buSzPct val="95454"/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Втора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група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допълване</a:t>
            </a:r>
            <a:endParaRPr sz="2200">
              <a:latin typeface="Times New Roman"/>
              <a:cs typeface="Times New Roman"/>
            </a:endParaRPr>
          </a:p>
          <a:p>
            <a:pPr marL="756285" lvl="1" indent="-281940">
              <a:lnSpc>
                <a:spcPct val="100000"/>
              </a:lnSpc>
              <a:spcBef>
                <a:spcPts val="130"/>
              </a:spcBef>
              <a:buSzPct val="90909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допълване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дума/фраза,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елемент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чертеж/схема</a:t>
            </a:r>
            <a:endParaRPr sz="2200">
              <a:latin typeface="Times New Roman"/>
              <a:cs typeface="Times New Roman"/>
            </a:endParaRPr>
          </a:p>
          <a:p>
            <a:pPr marL="756285" lvl="1" indent="-281940">
              <a:lnSpc>
                <a:spcPct val="100000"/>
              </a:lnSpc>
              <a:spcBef>
                <a:spcPts val="135"/>
              </a:spcBef>
              <a:buSzPct val="90909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заместване/съотнасяне/анализ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грешки</a:t>
            </a:r>
            <a:endParaRPr sz="22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130"/>
              </a:spcBef>
              <a:buSzPct val="95454"/>
              <a:buFont typeface="Arial MT"/>
              <a:buChar char="•"/>
              <a:tabLst>
                <a:tab pos="299085" algn="l"/>
              </a:tabLst>
            </a:pPr>
            <a:r>
              <a:rPr sz="2200" dirty="0">
                <a:latin typeface="Times New Roman"/>
                <a:cs typeface="Times New Roman"/>
              </a:rPr>
              <a:t>Трета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група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задачи с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изборен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отговор</a:t>
            </a:r>
            <a:endParaRPr sz="2200">
              <a:latin typeface="Times New Roman"/>
              <a:cs typeface="Times New Roman"/>
            </a:endParaRPr>
          </a:p>
          <a:p>
            <a:pPr marL="826135" lvl="1" indent="-351790">
              <a:lnSpc>
                <a:spcPct val="100000"/>
              </a:lnSpc>
              <a:spcBef>
                <a:spcPts val="135"/>
              </a:spcBef>
              <a:buSzPct val="90909"/>
              <a:buFont typeface="Arial MT"/>
              <a:buChar char="•"/>
              <a:tabLst>
                <a:tab pos="82613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един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повече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верни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отговори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със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без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обосновка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избора</a:t>
            </a:r>
            <a:endParaRPr sz="2200">
              <a:latin typeface="Times New Roman"/>
              <a:cs typeface="Times New Roman"/>
            </a:endParaRPr>
          </a:p>
          <a:p>
            <a:pPr marL="756285" lvl="1" indent="-281940">
              <a:lnSpc>
                <a:spcPct val="100000"/>
              </a:lnSpc>
              <a:spcBef>
                <a:spcPts val="130"/>
              </a:spcBef>
              <a:buSzPct val="90909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задачи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избор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между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вярно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грешно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със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без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обосновка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избора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643886"/>
            <a:ext cx="10399395" cy="247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Според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равнището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познавателна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дейност:</a:t>
            </a:r>
            <a:endParaRPr sz="220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189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312420" algn="l"/>
              </a:tabLst>
            </a:pPr>
            <a:r>
              <a:rPr sz="2200" dirty="0">
                <a:latin typeface="Times New Roman"/>
                <a:cs typeface="Times New Roman"/>
              </a:rPr>
              <a:t>І.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Знание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точки</a:t>
            </a:r>
            <a:endParaRPr sz="2200">
              <a:latin typeface="Times New Roman"/>
              <a:cs typeface="Times New Roman"/>
            </a:endParaRPr>
          </a:p>
          <a:p>
            <a:pPr marL="756285" lvl="1" indent="-301625">
              <a:lnSpc>
                <a:spcPct val="100000"/>
              </a:lnSpc>
              <a:spcBef>
                <a:spcPts val="400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7562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Възпроизвеждане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разпознаване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информация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понятия,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факти,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дефиниции.</a:t>
            </a:r>
            <a:endParaRPr sz="220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312420" algn="l"/>
              </a:tabLst>
            </a:pPr>
            <a:r>
              <a:rPr sz="2200" dirty="0">
                <a:latin typeface="Times New Roman"/>
                <a:cs typeface="Times New Roman"/>
              </a:rPr>
              <a:t>ІІ.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Разбиране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4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точки</a:t>
            </a:r>
            <a:endParaRPr sz="2200">
              <a:latin typeface="Times New Roman"/>
              <a:cs typeface="Times New Roman"/>
            </a:endParaRPr>
          </a:p>
          <a:p>
            <a:pPr marL="756285" marR="708025" lvl="1" indent="-302260">
              <a:lnSpc>
                <a:spcPts val="3040"/>
              </a:lnSpc>
              <a:spcBef>
                <a:spcPts val="9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Извличане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съществен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смисъл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изучаваната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материя.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Интерпретация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</a:t>
            </a:r>
            <a:r>
              <a:rPr sz="2200" dirty="0">
                <a:latin typeface="Times New Roman"/>
                <a:cs typeface="Times New Roman"/>
              </a:rPr>
              <a:t>трансформиране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информацията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цел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нейното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структуриране.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82091"/>
            <a:ext cx="10823575" cy="97028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287020" marR="281940" indent="1106170">
              <a:lnSpc>
                <a:spcPts val="3840"/>
              </a:lnSpc>
            </a:pPr>
            <a:r>
              <a:rPr sz="3200" dirty="0">
                <a:solidFill>
                  <a:srgbClr val="000000"/>
                </a:solidFill>
              </a:rPr>
              <a:t>СЪДЪРЖАНИЕ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ИЗПИТНИЯ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ТЕСТ </a:t>
            </a:r>
            <a:r>
              <a:rPr sz="3200" spc="-25" dirty="0">
                <a:solidFill>
                  <a:srgbClr val="000000"/>
                </a:solidFill>
              </a:rPr>
              <a:t>ЗА </a:t>
            </a:r>
            <a:r>
              <a:rPr sz="3200" dirty="0">
                <a:solidFill>
                  <a:srgbClr val="000000"/>
                </a:solidFill>
              </a:rPr>
              <a:t>ОЦЕНЯВАНЕ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РЕЗУЛТАТИТЕ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ОТ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ОБУЧЕНИЕТО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115189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34988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2755"/>
              </a:spcBef>
            </a:pPr>
            <a:r>
              <a:rPr sz="2800" dirty="0"/>
              <a:t>ПРОВЕЖДАНЕ</a:t>
            </a:r>
            <a:r>
              <a:rPr sz="2800" spc="-25" dirty="0"/>
              <a:t> </a:t>
            </a:r>
            <a:r>
              <a:rPr sz="2800" dirty="0"/>
              <a:t>НА</a:t>
            </a:r>
            <a:r>
              <a:rPr sz="2800" spc="-50" dirty="0"/>
              <a:t> </a:t>
            </a:r>
            <a:r>
              <a:rPr sz="2800" dirty="0"/>
              <a:t>ЗАДЪЛЖИТЕЛНИЯ</a:t>
            </a:r>
            <a:r>
              <a:rPr sz="2800" spc="-20" dirty="0"/>
              <a:t> </a:t>
            </a:r>
            <a:r>
              <a:rPr sz="2800" dirty="0"/>
              <a:t>ДЪРЖАВЕН</a:t>
            </a:r>
            <a:r>
              <a:rPr sz="2800" spc="-30" dirty="0"/>
              <a:t> </a:t>
            </a:r>
            <a:r>
              <a:rPr sz="2800" spc="-10" dirty="0"/>
              <a:t>ИЗПИТ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3016" y="2566162"/>
            <a:ext cx="10668635" cy="28225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87020" algn="just">
              <a:lnSpc>
                <a:spcPct val="100600"/>
              </a:lnSpc>
              <a:spcBef>
                <a:spcPts val="85"/>
              </a:spcBef>
              <a:buSzPct val="113461"/>
              <a:buFont typeface="Arial MT"/>
              <a:buChar char="•"/>
              <a:tabLst>
                <a:tab pos="299085" algn="l"/>
                <a:tab pos="382270" algn="l"/>
              </a:tabLst>
            </a:pPr>
            <a:r>
              <a:rPr sz="26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Задължителният</a:t>
            </a:r>
            <a:r>
              <a:rPr sz="2600" spc="1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държавен  изпит  за</a:t>
            </a:r>
            <a:r>
              <a:rPr sz="2600" spc="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  на</a:t>
            </a:r>
            <a:r>
              <a:rPr sz="2600" spc="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трета  степен</a:t>
            </a:r>
            <a:r>
              <a:rPr sz="2600" spc="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</a:t>
            </a:r>
            <a:r>
              <a:rPr sz="2600" spc="21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600" spc="21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600" spc="21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600" spc="21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600" spc="22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национални</a:t>
            </a:r>
            <a:r>
              <a:rPr sz="2600" spc="21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изпитни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програми</a:t>
            </a:r>
            <a:r>
              <a:rPr sz="2600" spc="2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(НИП),</a:t>
            </a:r>
            <a:r>
              <a:rPr sz="26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утвърдени</a:t>
            </a:r>
            <a:r>
              <a:rPr sz="26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6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министъра</a:t>
            </a:r>
            <a:r>
              <a:rPr sz="26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6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образованието</a:t>
            </a:r>
            <a:r>
              <a:rPr sz="2600" spc="3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6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науката.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НИП</a:t>
            </a:r>
            <a:r>
              <a:rPr sz="26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600" spc="2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специалности</a:t>
            </a:r>
            <a:r>
              <a:rPr sz="26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са</a:t>
            </a:r>
            <a:r>
              <a:rPr sz="26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достъпни</a:t>
            </a:r>
            <a:r>
              <a:rPr sz="26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6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електронната</a:t>
            </a:r>
            <a:r>
              <a:rPr sz="2600" spc="2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страница</a:t>
            </a:r>
            <a:r>
              <a:rPr sz="26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600" spc="2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252525"/>
                </a:solidFill>
                <a:latin typeface="Times New Roman"/>
                <a:cs typeface="Times New Roman"/>
              </a:rPr>
              <a:t>МОН,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раздел</a:t>
            </a:r>
            <a:r>
              <a:rPr sz="26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„Професионално</a:t>
            </a:r>
            <a:r>
              <a:rPr sz="2600" spc="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</a:t>
            </a:r>
            <a:r>
              <a:rPr sz="26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6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обучение“,</a:t>
            </a:r>
            <a:r>
              <a:rPr sz="26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рубрика</a:t>
            </a:r>
            <a:r>
              <a:rPr sz="26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„Национални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изпитни</a:t>
            </a:r>
            <a:r>
              <a:rPr sz="2600" spc="-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програми“.</a:t>
            </a:r>
            <a:endParaRPr sz="2600">
              <a:latin typeface="Times New Roman"/>
              <a:cs typeface="Times New Roman"/>
            </a:endParaRPr>
          </a:p>
          <a:p>
            <a:pPr marL="299720" indent="-287020" algn="just">
              <a:lnSpc>
                <a:spcPct val="100000"/>
              </a:lnSpc>
              <a:buClr>
                <a:srgbClr val="83992A"/>
              </a:buClr>
              <a:buSzPct val="113461"/>
              <a:buFont typeface="Arial MT"/>
              <a:buChar char="•"/>
              <a:tabLst>
                <a:tab pos="299720" algn="l"/>
              </a:tabLst>
            </a:pP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Всяка</a:t>
            </a:r>
            <a:r>
              <a:rPr sz="26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националните</a:t>
            </a:r>
            <a:r>
              <a:rPr sz="26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изпитни</a:t>
            </a:r>
            <a:r>
              <a:rPr sz="26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програми</a:t>
            </a:r>
            <a:r>
              <a:rPr sz="26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6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състои</a:t>
            </a:r>
            <a:r>
              <a:rPr sz="26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18</a:t>
            </a:r>
            <a:r>
              <a:rPr sz="26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теми.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643886"/>
            <a:ext cx="10633075" cy="3250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Times New Roman"/>
                <a:cs typeface="Times New Roman"/>
              </a:rPr>
              <a:t>Според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равнището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познавателна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дейност:</a:t>
            </a:r>
            <a:endParaRPr sz="220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189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312420" algn="l"/>
              </a:tabLst>
            </a:pPr>
            <a:r>
              <a:rPr sz="2200" dirty="0">
                <a:latin typeface="Times New Roman"/>
                <a:cs typeface="Times New Roman"/>
              </a:rPr>
              <a:t>ІІІ.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Приложение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6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точки</a:t>
            </a:r>
            <a:endParaRPr sz="2200">
              <a:latin typeface="Times New Roman"/>
              <a:cs typeface="Times New Roman"/>
            </a:endParaRPr>
          </a:p>
          <a:p>
            <a:pPr marL="756285" marR="5080" lvl="1" indent="-302260">
              <a:lnSpc>
                <a:spcPct val="114999"/>
              </a:lnSpc>
              <a:spcBef>
                <a:spcPts val="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Пренос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нови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знания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умения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при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решаване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проблемна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аварийна </a:t>
            </a:r>
            <a:r>
              <a:rPr sz="2200" dirty="0">
                <a:latin typeface="Times New Roman"/>
                <a:cs typeface="Times New Roman"/>
              </a:rPr>
              <a:t>ситуация.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Способност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използване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усвоените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знания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формираните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умения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практическа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ситуация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или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казус</a:t>
            </a:r>
            <a:endParaRPr sz="2200">
              <a:latin typeface="Times New Roman"/>
              <a:cs typeface="Times New Roman"/>
            </a:endParaRPr>
          </a:p>
          <a:p>
            <a:pPr marL="312420" indent="-29972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104545"/>
              <a:buFont typeface="Arial MT"/>
              <a:buChar char="•"/>
              <a:tabLst>
                <a:tab pos="312420" algn="l"/>
                <a:tab pos="1983105" algn="l"/>
              </a:tabLst>
            </a:pPr>
            <a:r>
              <a:rPr sz="2200" dirty="0">
                <a:latin typeface="Times New Roman"/>
                <a:cs typeface="Times New Roman"/>
              </a:rPr>
              <a:t>ІV.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Анализ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	0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8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точки</a:t>
            </a:r>
            <a:endParaRPr sz="2200">
              <a:latin typeface="Times New Roman"/>
              <a:cs typeface="Times New Roman"/>
            </a:endParaRPr>
          </a:p>
          <a:p>
            <a:pPr marL="756285" marR="80010" lvl="1" indent="-302260">
              <a:lnSpc>
                <a:spcPct val="114999"/>
              </a:lnSpc>
              <a:buClr>
                <a:srgbClr val="83992A"/>
              </a:buClr>
              <a:buSzPct val="104545"/>
              <a:buFont typeface="Arial MT"/>
              <a:buChar char="•"/>
              <a:tabLst>
                <a:tab pos="756285" algn="l"/>
              </a:tabLst>
            </a:pPr>
            <a:r>
              <a:rPr sz="2200" dirty="0">
                <a:latin typeface="Times New Roman"/>
                <a:cs typeface="Times New Roman"/>
              </a:rPr>
              <a:t>Разкриване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взаимовръзки,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зависимости,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тенденции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формулиране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изводи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заключения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982091"/>
            <a:ext cx="10823575" cy="97028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287020" marR="281940" indent="1106170">
              <a:lnSpc>
                <a:spcPts val="3840"/>
              </a:lnSpc>
            </a:pPr>
            <a:r>
              <a:rPr sz="3200" dirty="0">
                <a:solidFill>
                  <a:srgbClr val="000000"/>
                </a:solidFill>
              </a:rPr>
              <a:t>СЪДЪРЖАНИЕ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ИЗПИТНИЯ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ТЕСТ </a:t>
            </a:r>
            <a:r>
              <a:rPr sz="3200" spc="-25" dirty="0">
                <a:solidFill>
                  <a:srgbClr val="000000"/>
                </a:solidFill>
              </a:rPr>
              <a:t>ЗА </a:t>
            </a:r>
            <a:r>
              <a:rPr sz="3200" dirty="0">
                <a:solidFill>
                  <a:srgbClr val="000000"/>
                </a:solidFill>
              </a:rPr>
              <a:t>ОЦЕНЯВАНЕ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РЕЗУЛТАТИТЕ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ОТ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ОБУЧЕНИЕТО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754" y="982167"/>
            <a:ext cx="10735945" cy="107823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38100" rIns="0" bIns="0" rtlCol="0">
            <a:spAutoFit/>
          </a:bodyPr>
          <a:lstStyle/>
          <a:p>
            <a:pPr marL="3815079" marR="1000125" indent="-2809240">
              <a:lnSpc>
                <a:spcPct val="100000"/>
              </a:lnSpc>
              <a:spcBef>
                <a:spcPts val="300"/>
              </a:spcBef>
            </a:pPr>
            <a:r>
              <a:rPr sz="3200" dirty="0">
                <a:solidFill>
                  <a:srgbClr val="000000"/>
                </a:solidFill>
              </a:rPr>
              <a:t>ФОРМАТ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ОЦЕНЯВАНЕ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НА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ИЗПИТА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ЧРЕЗ </a:t>
            </a:r>
            <a:r>
              <a:rPr sz="3200" dirty="0">
                <a:solidFill>
                  <a:srgbClr val="000000"/>
                </a:solidFill>
              </a:rPr>
              <a:t>ПИСМЕН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ТЕСТ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08736" y="2358225"/>
            <a:ext cx="10579735" cy="317436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12420" indent="-299720">
              <a:lnSpc>
                <a:spcPct val="100000"/>
              </a:lnSpc>
              <a:spcBef>
                <a:spcPts val="885"/>
              </a:spcBef>
              <a:buClr>
                <a:srgbClr val="83992A"/>
              </a:buClr>
              <a:buSzPct val="115000"/>
              <a:buFont typeface="Arial MT"/>
              <a:buChar char="•"/>
              <a:tabLst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Продължителността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изпита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чрез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писмен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астрономически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часа.</a:t>
            </a:r>
            <a:endParaRPr sz="2000">
              <a:latin typeface="Times New Roman"/>
              <a:cs typeface="Times New Roman"/>
            </a:endParaRPr>
          </a:p>
          <a:p>
            <a:pPr marL="299085" marR="7620" indent="-287020">
              <a:lnSpc>
                <a:spcPct val="150000"/>
              </a:lnSpc>
              <a:spcBef>
                <a:spcPts val="5"/>
              </a:spcBef>
              <a:buChar char="•"/>
              <a:tabLst>
                <a:tab pos="299085" algn="l"/>
                <a:tab pos="312420" algn="l"/>
              </a:tabLst>
            </a:pPr>
            <a:r>
              <a:rPr sz="2300" dirty="0">
                <a:solidFill>
                  <a:srgbClr val="83992A"/>
                </a:solidFill>
                <a:latin typeface="Arial MT"/>
                <a:cs typeface="Arial MT"/>
              </a:rPr>
              <a:t>	</a:t>
            </a:r>
            <a:r>
              <a:rPr sz="2000" dirty="0">
                <a:latin typeface="Times New Roman"/>
                <a:cs typeface="Times New Roman"/>
              </a:rPr>
              <a:t>Генерираният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писмен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раздава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всеки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обучаем,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заявил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желание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явяване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изпит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 </a:t>
            </a:r>
            <a:r>
              <a:rPr sz="2000" dirty="0">
                <a:latin typeface="Times New Roman"/>
                <a:cs typeface="Times New Roman"/>
              </a:rPr>
              <a:t>теория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този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начин,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заедно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указания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него.</a:t>
            </a:r>
            <a:endParaRPr sz="2000">
              <a:latin typeface="Times New Roman"/>
              <a:cs typeface="Times New Roman"/>
            </a:endParaRPr>
          </a:p>
          <a:p>
            <a:pPr marL="299085" indent="-28194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Оценяването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писмения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теория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професията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извършва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съответствие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еталон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верния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отговор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всяка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тестова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задача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ключ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оценяване.</a:t>
            </a:r>
            <a:endParaRPr sz="2000">
              <a:latin typeface="Times New Roman"/>
              <a:cs typeface="Times New Roman"/>
            </a:endParaRPr>
          </a:p>
          <a:p>
            <a:pPr marL="299085" indent="-28194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latin typeface="Times New Roman"/>
                <a:cs typeface="Times New Roman"/>
              </a:rPr>
              <a:t>Максималният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точки,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които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получи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ученикът,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пълно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вярно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решение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всички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тестови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задачи.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6985" y="3153791"/>
              <a:ext cx="755015" cy="606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6110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4588" y="982091"/>
            <a:ext cx="10761980" cy="104902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15"/>
              </a:lnSpc>
            </a:pP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ФОРМИРАНЕ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3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3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295" y="2378455"/>
            <a:ext cx="10515600" cy="338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6350">
              <a:lnSpc>
                <a:spcPct val="100000"/>
              </a:lnSpc>
              <a:spcBef>
                <a:spcPts val="95"/>
              </a:spcBef>
              <a:tabLst>
                <a:tab pos="1815464" algn="l"/>
                <a:tab pos="2341245" algn="l"/>
                <a:tab pos="4011929" algn="l"/>
                <a:tab pos="4526915" algn="l"/>
                <a:tab pos="5857875" algn="l"/>
                <a:tab pos="6346825" algn="l"/>
                <a:tab pos="8141970" algn="l"/>
                <a:tab pos="8668385" algn="l"/>
              </a:tabLst>
            </a:pPr>
            <a:r>
              <a:rPr sz="2200" spc="-10" dirty="0">
                <a:latin typeface="Times New Roman"/>
                <a:cs typeface="Times New Roman"/>
              </a:rPr>
              <a:t>Оценяването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на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резултатите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от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изпитите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за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придобиване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на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професионална </a:t>
            </a:r>
            <a:r>
              <a:rPr sz="2200" dirty="0">
                <a:latin typeface="Times New Roman"/>
                <a:cs typeface="Times New Roman"/>
              </a:rPr>
              <a:t>квалификация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извършва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точки,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съответно:</a:t>
            </a:r>
            <a:endParaRPr sz="2200">
              <a:latin typeface="Times New Roman"/>
              <a:cs typeface="Times New Roman"/>
            </a:endParaRPr>
          </a:p>
          <a:p>
            <a:pPr marL="379730" indent="-360045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9730" algn="l"/>
              </a:tabLst>
            </a:pP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частта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теория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професията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максимален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брой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100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точки;</a:t>
            </a:r>
            <a:endParaRPr sz="2200">
              <a:latin typeface="Times New Roman"/>
              <a:cs typeface="Times New Roman"/>
            </a:endParaRPr>
          </a:p>
          <a:p>
            <a:pPr marL="379730" indent="-360045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79730" algn="l"/>
              </a:tabLst>
            </a:pP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частта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практика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професията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максимален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брой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100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точки.</a:t>
            </a:r>
            <a:endParaRPr sz="2200">
              <a:latin typeface="Times New Roman"/>
              <a:cs typeface="Times New Roman"/>
            </a:endParaRPr>
          </a:p>
          <a:p>
            <a:pPr marL="12700" marR="6985">
              <a:lnSpc>
                <a:spcPct val="110000"/>
              </a:lnSpc>
              <a:spcBef>
                <a:spcPts val="195"/>
              </a:spcBef>
            </a:pPr>
            <a:r>
              <a:rPr sz="2200" dirty="0">
                <a:latin typeface="Times New Roman"/>
                <a:cs typeface="Times New Roman"/>
              </a:rPr>
              <a:t>Окончателната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оценка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брой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точки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формира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след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успешното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полагане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всяка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част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изпита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се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изчислява,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както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следва: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0100"/>
              </a:lnSpc>
              <a:spcBef>
                <a:spcPts val="390"/>
              </a:spcBef>
              <a:buClr>
                <a:srgbClr val="83992A"/>
              </a:buClr>
              <a:buSzPct val="95454"/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Окончателната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оценка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 брой точки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равна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0,5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х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получения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брой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точки от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частта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теория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професията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+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0,5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х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получения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брой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точки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от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частта</a:t>
            </a:r>
            <a:r>
              <a:rPr sz="2200" spc="2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практика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на </a:t>
            </a:r>
            <a:r>
              <a:rPr sz="2200" spc="-10" dirty="0">
                <a:latin typeface="Times New Roman"/>
                <a:cs typeface="Times New Roman"/>
              </a:rPr>
              <a:t>професията.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6985" y="3153791"/>
              <a:ext cx="755015" cy="606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6110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3295" y="2440037"/>
            <a:ext cx="10514965" cy="7632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185670" algn="l"/>
                <a:tab pos="3274060" algn="l"/>
                <a:tab pos="3754120" algn="l"/>
                <a:tab pos="4554220" algn="l"/>
                <a:tab pos="5511165" algn="l"/>
                <a:tab pos="5964555" algn="l"/>
                <a:tab pos="7454900" algn="l"/>
                <a:tab pos="7809865" algn="l"/>
                <a:tab pos="9114790" algn="l"/>
                <a:tab pos="10203180" algn="l"/>
              </a:tabLst>
            </a:pP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точки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превръща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5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цифрова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формулата: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9226" y="3569741"/>
            <a:ext cx="7983855" cy="641985"/>
          </a:xfrm>
          <a:prstGeom prst="rect">
            <a:avLst/>
          </a:prstGeom>
          <a:solidFill>
            <a:srgbClr val="DADADA"/>
          </a:solidFill>
          <a:ln w="25400">
            <a:solidFill>
              <a:srgbClr val="5F6E1C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85"/>
              </a:spcBef>
            </a:pP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Цифрова</a:t>
            </a:r>
            <a:r>
              <a:rPr sz="22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=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22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брой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точки</a:t>
            </a:r>
            <a:r>
              <a:rPr sz="22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dirty="0">
                <a:solidFill>
                  <a:srgbClr val="252525"/>
                </a:solidFill>
                <a:latin typeface="Times New Roman"/>
                <a:cs typeface="Times New Roman"/>
              </a:rPr>
              <a:t>х</a:t>
            </a:r>
            <a:r>
              <a:rPr sz="2200" b="1" i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0,06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915" y="4481576"/>
            <a:ext cx="98005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оценката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държавния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изпит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по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е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количествен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качествен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показател,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точност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0,01.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588" y="982091"/>
            <a:ext cx="10761980" cy="104902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15"/>
              </a:lnSpc>
            </a:pP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ФОРМИРАНЕ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3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3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608012" y="609600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53791"/>
              <a:ext cx="761503" cy="606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6985" y="3153791"/>
              <a:ext cx="755015" cy="606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6110" y="2421508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39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095" y="2489073"/>
            <a:ext cx="10593070" cy="38078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5115" algn="l"/>
              </a:tabLst>
            </a:pPr>
            <a:r>
              <a:rPr dirty="0">
                <a:latin typeface="Times New Roman"/>
                <a:cs typeface="Times New Roman"/>
              </a:rPr>
              <a:t>Окончателната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оценка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брой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точки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превръща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цифрова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оценка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формулата:</a:t>
            </a:r>
            <a:endParaRPr dirty="0">
              <a:latin typeface="Times New Roman"/>
              <a:cs typeface="Times New Roman"/>
            </a:endParaRPr>
          </a:p>
          <a:p>
            <a:pPr marL="2442210">
              <a:lnSpc>
                <a:spcPct val="100000"/>
              </a:lnSpc>
              <a:spcBef>
                <a:spcPts val="1595"/>
              </a:spcBef>
            </a:pPr>
            <a:r>
              <a:rPr b="1" dirty="0">
                <a:latin typeface="Times New Roman"/>
                <a:cs typeface="Times New Roman"/>
              </a:rPr>
              <a:t>Цифрова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оценка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=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окончателната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оценка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в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брой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точки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х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0,06</a:t>
            </a:r>
            <a:endParaRPr dirty="0">
              <a:latin typeface="Times New Roman"/>
              <a:cs typeface="Times New Roman"/>
            </a:endParaRPr>
          </a:p>
          <a:p>
            <a:pPr marL="285115" marR="5080">
              <a:lnSpc>
                <a:spcPct val="140000"/>
              </a:lnSpc>
              <a:spcBef>
                <a:spcPts val="1335"/>
              </a:spcBef>
            </a:pPr>
            <a:r>
              <a:rPr dirty="0">
                <a:latin typeface="Times New Roman"/>
                <a:cs typeface="Times New Roman"/>
              </a:rPr>
              <a:t>Окончателната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оценката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държавния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изпит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теория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професията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>
                <a:latin typeface="Times New Roman"/>
                <a:cs typeface="Times New Roman"/>
              </a:rPr>
              <a:t>с </a:t>
            </a:r>
            <a:r>
              <a:rPr dirty="0">
                <a:latin typeface="Times New Roman"/>
                <a:cs typeface="Times New Roman"/>
              </a:rPr>
              <a:t>точност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0,01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както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следва: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dirty="0">
              <a:latin typeface="Times New Roman"/>
              <a:cs typeface="Times New Roman"/>
            </a:endParaRPr>
          </a:p>
          <a:p>
            <a:pPr marL="742315" lvl="1" indent="-272415">
              <a:lnSpc>
                <a:spcPct val="100000"/>
              </a:lnSpc>
              <a:buFont typeface="Arial MT"/>
              <a:buChar char="•"/>
              <a:tabLst>
                <a:tab pos="742315" algn="l"/>
              </a:tabLst>
            </a:pPr>
            <a:r>
              <a:rPr dirty="0">
                <a:latin typeface="Times New Roman"/>
                <a:cs typeface="Times New Roman"/>
              </a:rPr>
              <a:t>за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2,00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2,99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„слаб“;</a:t>
            </a:r>
            <a:endParaRPr dirty="0">
              <a:latin typeface="Times New Roman"/>
              <a:cs typeface="Times New Roman"/>
            </a:endParaRPr>
          </a:p>
          <a:p>
            <a:pPr marL="742315" lvl="1" indent="-27241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742315" algn="l"/>
              </a:tabLst>
            </a:pPr>
            <a:r>
              <a:rPr dirty="0">
                <a:latin typeface="Times New Roman"/>
                <a:cs typeface="Times New Roman"/>
              </a:rPr>
              <a:t>за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3,00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3,49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„среден“;</a:t>
            </a:r>
            <a:endParaRPr dirty="0">
              <a:latin typeface="Times New Roman"/>
              <a:cs typeface="Times New Roman"/>
            </a:endParaRPr>
          </a:p>
          <a:p>
            <a:pPr marL="742315" lvl="1" indent="-27241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742315" algn="l"/>
              </a:tabLst>
            </a:pPr>
            <a:r>
              <a:rPr dirty="0">
                <a:latin typeface="Times New Roman"/>
                <a:cs typeface="Times New Roman"/>
              </a:rPr>
              <a:t>за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3,50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4,49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„добър“;</a:t>
            </a:r>
            <a:endParaRPr dirty="0">
              <a:latin typeface="Times New Roman"/>
              <a:cs typeface="Times New Roman"/>
            </a:endParaRPr>
          </a:p>
          <a:p>
            <a:pPr marL="742315" lvl="1" indent="-27241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742315" algn="l"/>
              </a:tabLst>
            </a:pPr>
            <a:r>
              <a:rPr dirty="0">
                <a:latin typeface="Times New Roman"/>
                <a:cs typeface="Times New Roman"/>
              </a:rPr>
              <a:t>за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4,50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5,49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„много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добър“;</a:t>
            </a:r>
            <a:endParaRPr dirty="0">
              <a:latin typeface="Times New Roman"/>
              <a:cs typeface="Times New Roman"/>
            </a:endParaRPr>
          </a:p>
          <a:p>
            <a:pPr marL="742315" lvl="1" indent="-27241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742315" algn="l"/>
              </a:tabLst>
            </a:pPr>
            <a:r>
              <a:rPr dirty="0">
                <a:latin typeface="Times New Roman"/>
                <a:cs typeface="Times New Roman"/>
              </a:rPr>
              <a:t>за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количествен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от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5,50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6,00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се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определя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качествен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показател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„отличен“.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588" y="982091"/>
            <a:ext cx="10761980" cy="104902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15"/>
              </a:lnSpc>
            </a:pP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ФОРМИРАНЕ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32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ОКОНЧАТЕЛНАТА</a:t>
            </a:r>
            <a:r>
              <a:rPr sz="3200" b="1" spc="-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52525"/>
                </a:solidFill>
                <a:latin typeface="Times New Roman"/>
                <a:cs typeface="Times New Roman"/>
              </a:rPr>
              <a:t>ОЦЕНКА</a:t>
            </a:r>
            <a:r>
              <a:rPr sz="32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32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3389" y="982167"/>
            <a:ext cx="10779760" cy="609600"/>
          </a:xfrm>
          <a:custGeom>
            <a:avLst/>
            <a:gdLst/>
            <a:ahLst/>
            <a:cxnLst/>
            <a:rect l="l" t="t" r="r" b="b"/>
            <a:pathLst>
              <a:path w="10779760" h="609600">
                <a:moveTo>
                  <a:pt x="10779379" y="0"/>
                </a:moveTo>
                <a:lnTo>
                  <a:pt x="0" y="0"/>
                </a:lnTo>
                <a:lnTo>
                  <a:pt x="0" y="609269"/>
                </a:lnTo>
                <a:lnTo>
                  <a:pt x="10779379" y="609269"/>
                </a:lnTo>
                <a:lnTo>
                  <a:pt x="10779379" y="0"/>
                </a:lnTo>
                <a:close/>
              </a:path>
            </a:pathLst>
          </a:custGeom>
          <a:solidFill>
            <a:srgbClr val="D4E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214" rIns="0" bIns="0" rtlCol="0">
            <a:spAutoFit/>
          </a:bodyPr>
          <a:lstStyle/>
          <a:p>
            <a:pPr marL="22002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НОРМАТИВНА</a:t>
            </a:r>
            <a:r>
              <a:rPr spc="-250" dirty="0"/>
              <a:t> </a:t>
            </a:r>
            <a:r>
              <a:rPr spc="-10" dirty="0"/>
              <a:t>УРЕДБА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2438400"/>
            <a:ext cx="8384540" cy="12776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509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</a:t>
            </a: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sz="2400" u="sng" spc="-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предучилищното</a:t>
            </a:r>
            <a:r>
              <a:rPr sz="2400" u="sng" spc="-5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2400" u="sng" spc="-1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училищното</a:t>
            </a:r>
            <a:r>
              <a:rPr sz="2400" u="sng" spc="-3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образование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</a:t>
            </a:r>
            <a:r>
              <a:rPr sz="2400" u="sng" spc="-6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професионалното</a:t>
            </a:r>
            <a:r>
              <a:rPr sz="2400" u="sng" spc="-4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2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образование</a:t>
            </a:r>
            <a:r>
              <a:rPr sz="2400" u="sng" spc="-5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2400" u="sng" spc="-3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обучение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87500"/>
              <a:buFont typeface="Arial MT"/>
              <a:buChar char="•"/>
              <a:tabLst>
                <a:tab pos="372110" algn="l"/>
              </a:tabLst>
            </a:pP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Наредба</a:t>
            </a:r>
            <a:r>
              <a:rPr sz="2400" u="sng" spc="-7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</a:t>
            </a:r>
            <a:r>
              <a:rPr sz="2400" u="sng" spc="-7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3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изменение</a:t>
            </a:r>
            <a:r>
              <a:rPr sz="2400" u="sng" spc="-1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2400" u="sng" spc="-6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допълнение</a:t>
            </a:r>
            <a:r>
              <a:rPr sz="2400" u="sng" spc="-9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sz="2400" u="sng" spc="-8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Наредба</a:t>
            </a:r>
            <a:r>
              <a:rPr sz="2400" u="sng" spc="-7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16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</a:t>
            </a:r>
            <a:r>
              <a:rPr sz="2400" u="sng" spc="-7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sz="2400" u="sng" spc="-7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</a:t>
            </a:r>
            <a:r>
              <a:rPr sz="2400" u="sng" spc="-7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7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</a:t>
            </a:r>
            <a:r>
              <a:rPr sz="2400" u="sng" spc="-8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400" u="sng" spc="-2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163" y="1820036"/>
            <a:ext cx="9601200" cy="603250"/>
          </a:xfrm>
          <a:custGeom>
            <a:avLst/>
            <a:gdLst/>
            <a:ahLst/>
            <a:cxnLst/>
            <a:rect l="l" t="t" r="r" b="b"/>
            <a:pathLst>
              <a:path w="9601200" h="603250">
                <a:moveTo>
                  <a:pt x="9601200" y="0"/>
                </a:moveTo>
                <a:lnTo>
                  <a:pt x="0" y="0"/>
                </a:lnTo>
                <a:lnTo>
                  <a:pt x="0" y="602869"/>
                </a:lnTo>
                <a:lnTo>
                  <a:pt x="9601200" y="602869"/>
                </a:lnTo>
                <a:lnTo>
                  <a:pt x="9601200" y="0"/>
                </a:lnTo>
                <a:close/>
              </a:path>
            </a:pathLst>
          </a:custGeom>
          <a:solidFill>
            <a:srgbClr val="D4E3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4116" y="1798447"/>
            <a:ext cx="4240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УСПЕХ</a:t>
            </a:r>
            <a:r>
              <a:rPr sz="3200" spc="-30" dirty="0"/>
              <a:t> </a:t>
            </a:r>
            <a:r>
              <a:rPr sz="3200" dirty="0"/>
              <a:t>НА</a:t>
            </a:r>
            <a:r>
              <a:rPr sz="3200" spc="-10" dirty="0"/>
              <a:t> ВСИЧКИ!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369" y="2940202"/>
            <a:ext cx="3510788" cy="2939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339" y="982154"/>
            <a:ext cx="10823575" cy="594995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605"/>
              </a:lnSpc>
            </a:pPr>
            <a:r>
              <a:rPr sz="4000" dirty="0"/>
              <a:t>КОГА</a:t>
            </a:r>
            <a:r>
              <a:rPr sz="4000" spc="-60" dirty="0"/>
              <a:t> </a:t>
            </a:r>
            <a:r>
              <a:rPr sz="4000" dirty="0"/>
              <a:t>СЕ</a:t>
            </a:r>
            <a:r>
              <a:rPr sz="4000" spc="-75" dirty="0"/>
              <a:t> </a:t>
            </a:r>
            <a:r>
              <a:rPr sz="4000" spc="-10" dirty="0"/>
              <a:t>ПРОВЕЖДА?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0856" y="2630170"/>
            <a:ext cx="10570210" cy="1711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585085" algn="l"/>
                <a:tab pos="4189729" algn="l"/>
                <a:tab pos="5238750" algn="l"/>
                <a:tab pos="5760085" algn="l"/>
                <a:tab pos="7825105" algn="l"/>
                <a:tab pos="8394065" algn="l"/>
              </a:tabLst>
            </a:pP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Задължителният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държавен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6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6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професионалното</a:t>
            </a:r>
            <a:r>
              <a:rPr sz="2600" spc="-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</a:t>
            </a:r>
            <a:r>
              <a:rPr sz="2600" spc="-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6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6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6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две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сесии:</a:t>
            </a:r>
            <a:endParaRPr sz="2600" dirty="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80769"/>
              <a:buFont typeface="Arial MT"/>
              <a:buChar char="•"/>
              <a:tabLst>
                <a:tab pos="372110" algn="l"/>
              </a:tabLst>
            </a:pP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през</a:t>
            </a:r>
            <a:r>
              <a:rPr sz="26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май</a:t>
            </a:r>
            <a:r>
              <a:rPr sz="26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6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юни;</a:t>
            </a:r>
            <a:endParaRPr sz="2600" b="1" dirty="0">
              <a:latin typeface="Times New Roman"/>
              <a:cs typeface="Times New Roman"/>
            </a:endParaRPr>
          </a:p>
          <a:p>
            <a:pPr marL="372110" indent="-359410">
              <a:lnSpc>
                <a:spcPct val="100000"/>
              </a:lnSpc>
              <a:spcBef>
                <a:spcPts val="395"/>
              </a:spcBef>
              <a:buClr>
                <a:srgbClr val="83992A"/>
              </a:buClr>
              <a:buSzPct val="80769"/>
              <a:buFont typeface="Arial MT"/>
              <a:buChar char="•"/>
              <a:tabLst>
                <a:tab pos="372110" algn="l"/>
              </a:tabLst>
            </a:pP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през</a:t>
            </a:r>
            <a:r>
              <a:rPr sz="26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август</a:t>
            </a:r>
            <a:r>
              <a:rPr sz="2600" b="1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 септември.</a:t>
            </a:r>
            <a:endParaRPr sz="2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1662"/>
            <a:ext cx="12192000" cy="5654675"/>
            <a:chOff x="0" y="601662"/>
            <a:chExt cx="12192000" cy="565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266" y="4416678"/>
              <a:ext cx="5389626" cy="397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266" y="3895001"/>
              <a:ext cx="5249037" cy="4170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5"/>
              </a:lnSpc>
            </a:pPr>
            <a:r>
              <a:rPr sz="4000" dirty="0"/>
              <a:t>ФОРМАТ</a:t>
            </a:r>
            <a:r>
              <a:rPr sz="4000" spc="-125" dirty="0"/>
              <a:t> </a:t>
            </a:r>
            <a:r>
              <a:rPr sz="4000" dirty="0"/>
              <a:t>НА</a:t>
            </a:r>
            <a:r>
              <a:rPr sz="4000" spc="-130" dirty="0"/>
              <a:t> </a:t>
            </a:r>
            <a:r>
              <a:rPr sz="4000" spc="-10" dirty="0"/>
              <a:t>ИЗПИТА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848969" y="2660650"/>
            <a:ext cx="1057021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Задължителният</a:t>
            </a:r>
            <a:r>
              <a:rPr sz="26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държавен</a:t>
            </a:r>
            <a:r>
              <a:rPr sz="26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изпит</a:t>
            </a:r>
            <a:r>
              <a:rPr sz="26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за</a:t>
            </a:r>
            <a:r>
              <a:rPr sz="26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придобиване</a:t>
            </a:r>
            <a:r>
              <a:rPr sz="26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600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средно</a:t>
            </a:r>
            <a:r>
              <a:rPr sz="26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</a:t>
            </a:r>
            <a:r>
              <a:rPr sz="26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252525"/>
                </a:solidFill>
                <a:latin typeface="Times New Roman"/>
                <a:cs typeface="Times New Roman"/>
              </a:rPr>
              <a:t>и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професионална</a:t>
            </a:r>
            <a:r>
              <a:rPr sz="2600" spc="64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квалификация</a:t>
            </a:r>
            <a:r>
              <a:rPr sz="2600" spc="64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600" spc="64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професионалното</a:t>
            </a:r>
            <a:r>
              <a:rPr sz="2600" spc="215" dirty="0">
                <a:solidFill>
                  <a:srgbClr val="252525"/>
                </a:solidFill>
                <a:latin typeface="Times New Roman"/>
                <a:cs typeface="Times New Roman"/>
              </a:rPr>
              <a:t>  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</a:t>
            </a:r>
            <a:r>
              <a:rPr sz="2600" spc="64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600" spc="-25" dirty="0">
                <a:solidFill>
                  <a:srgbClr val="252525"/>
                </a:solidFill>
                <a:latin typeface="Times New Roman"/>
                <a:cs typeface="Times New Roman"/>
              </a:rPr>
              <a:t>се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6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6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252525"/>
                </a:solidFill>
                <a:latin typeface="Times New Roman"/>
                <a:cs typeface="Times New Roman"/>
              </a:rPr>
              <a:t>две</a:t>
            </a:r>
            <a:r>
              <a:rPr sz="26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части: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266" y="3895001"/>
            <a:ext cx="5249545" cy="417195"/>
          </a:xfrm>
          <a:prstGeom prst="rect">
            <a:avLst/>
          </a:prstGeom>
          <a:ln w="25400">
            <a:solidFill>
              <a:srgbClr val="5F6E1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385445" indent="-359410">
              <a:lnSpc>
                <a:spcPct val="100000"/>
              </a:lnSpc>
              <a:spcBef>
                <a:spcPts val="140"/>
              </a:spcBef>
              <a:buClr>
                <a:srgbClr val="83992A"/>
              </a:buClr>
              <a:buSzPct val="80769"/>
              <a:buFont typeface="Arial MT"/>
              <a:buChar char="•"/>
              <a:tabLst>
                <a:tab pos="385445" algn="l"/>
              </a:tabLst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част</a:t>
            </a:r>
            <a:r>
              <a:rPr sz="2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теория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професията;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266" y="4416678"/>
            <a:ext cx="5389880" cy="397510"/>
          </a:xfrm>
          <a:prstGeom prst="rect">
            <a:avLst/>
          </a:prstGeom>
          <a:ln w="25400">
            <a:solidFill>
              <a:srgbClr val="5F6E1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5445" indent="-359410">
              <a:lnSpc>
                <a:spcPts val="2670"/>
              </a:lnSpc>
              <a:buClr>
                <a:srgbClr val="83992A"/>
              </a:buClr>
              <a:buSzPct val="80769"/>
              <a:buFont typeface="Arial MT"/>
              <a:buChar char="•"/>
              <a:tabLst>
                <a:tab pos="385445" algn="l"/>
              </a:tabLst>
            </a:pP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част</a:t>
            </a:r>
            <a:r>
              <a:rPr sz="26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практика</a:t>
            </a:r>
            <a:r>
              <a:rPr sz="26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професията.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8134" y="3497071"/>
            <a:ext cx="1461516" cy="13169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3503" y="1189482"/>
            <a:ext cx="6837045" cy="1196340"/>
            <a:chOff x="4413503" y="1189482"/>
            <a:chExt cx="6837045" cy="1196340"/>
          </a:xfrm>
        </p:grpSpPr>
        <p:sp>
          <p:nvSpPr>
            <p:cNvPr id="5" name="object 5"/>
            <p:cNvSpPr/>
            <p:nvPr/>
          </p:nvSpPr>
          <p:spPr>
            <a:xfrm>
              <a:off x="4426203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388" y="585215"/>
                  </a:lnTo>
                  <a:lnTo>
                    <a:pt x="0" y="1170431"/>
                  </a:lnTo>
                  <a:lnTo>
                    <a:pt x="652526" y="1170431"/>
                  </a:lnTo>
                  <a:lnTo>
                    <a:pt x="1479042" y="585215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6203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5"/>
                  </a:lnTo>
                  <a:lnTo>
                    <a:pt x="652526" y="1170431"/>
                  </a:lnTo>
                  <a:lnTo>
                    <a:pt x="0" y="1170431"/>
                  </a:lnTo>
                  <a:lnTo>
                    <a:pt x="826388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97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4568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5"/>
                  </a:lnTo>
                  <a:lnTo>
                    <a:pt x="0" y="1170431"/>
                  </a:lnTo>
                  <a:lnTo>
                    <a:pt x="652526" y="1170431"/>
                  </a:lnTo>
                  <a:lnTo>
                    <a:pt x="1479041" y="585215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97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14568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5"/>
                  </a:lnTo>
                  <a:lnTo>
                    <a:pt x="652526" y="1170431"/>
                  </a:lnTo>
                  <a:lnTo>
                    <a:pt x="0" y="1170431"/>
                  </a:lnTo>
                  <a:lnTo>
                    <a:pt x="826515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97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3695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5"/>
                  </a:lnTo>
                  <a:lnTo>
                    <a:pt x="0" y="1170431"/>
                  </a:lnTo>
                  <a:lnTo>
                    <a:pt x="652526" y="1170431"/>
                  </a:lnTo>
                  <a:lnTo>
                    <a:pt x="1479042" y="585215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A7D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3695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5"/>
                  </a:lnTo>
                  <a:lnTo>
                    <a:pt x="652526" y="1170431"/>
                  </a:lnTo>
                  <a:lnTo>
                    <a:pt x="0" y="1170431"/>
                  </a:lnTo>
                  <a:lnTo>
                    <a:pt x="826515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A7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92060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6" y="585215"/>
                  </a:lnTo>
                  <a:lnTo>
                    <a:pt x="0" y="1170431"/>
                  </a:lnTo>
                  <a:lnTo>
                    <a:pt x="652526" y="1170431"/>
                  </a:lnTo>
                  <a:lnTo>
                    <a:pt x="1479042" y="585215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A8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2060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5"/>
                  </a:lnTo>
                  <a:lnTo>
                    <a:pt x="652526" y="1170431"/>
                  </a:lnTo>
                  <a:lnTo>
                    <a:pt x="0" y="1170431"/>
                  </a:lnTo>
                  <a:lnTo>
                    <a:pt x="826516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A82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81188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5"/>
                  </a:lnTo>
                  <a:lnTo>
                    <a:pt x="0" y="1170431"/>
                  </a:lnTo>
                  <a:lnTo>
                    <a:pt x="652526" y="1170431"/>
                  </a:lnTo>
                  <a:lnTo>
                    <a:pt x="1479041" y="585215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A85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81188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5"/>
                  </a:lnTo>
                  <a:lnTo>
                    <a:pt x="652526" y="1170431"/>
                  </a:lnTo>
                  <a:lnTo>
                    <a:pt x="0" y="1170431"/>
                  </a:lnTo>
                  <a:lnTo>
                    <a:pt x="826515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A85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69552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5"/>
                  </a:lnTo>
                  <a:lnTo>
                    <a:pt x="0" y="1170431"/>
                  </a:lnTo>
                  <a:lnTo>
                    <a:pt x="652652" y="1170431"/>
                  </a:lnTo>
                  <a:lnTo>
                    <a:pt x="1479042" y="585215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A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9552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5"/>
                  </a:lnTo>
                  <a:lnTo>
                    <a:pt x="652652" y="1170431"/>
                  </a:lnTo>
                  <a:lnTo>
                    <a:pt x="0" y="1170431"/>
                  </a:lnTo>
                  <a:lnTo>
                    <a:pt x="826516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A87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58679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5"/>
                  </a:lnTo>
                  <a:lnTo>
                    <a:pt x="0" y="1170431"/>
                  </a:lnTo>
                  <a:lnTo>
                    <a:pt x="652652" y="1170431"/>
                  </a:lnTo>
                  <a:lnTo>
                    <a:pt x="1479042" y="585215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B8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8679" y="120218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5"/>
                  </a:lnTo>
                  <a:lnTo>
                    <a:pt x="652652" y="1170431"/>
                  </a:lnTo>
                  <a:lnTo>
                    <a:pt x="0" y="1170431"/>
                  </a:lnTo>
                  <a:lnTo>
                    <a:pt x="826516" y="5852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B8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26203" y="1319250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6402832" y="0"/>
                  </a:moveTo>
                  <a:lnTo>
                    <a:pt x="0" y="0"/>
                  </a:lnTo>
                  <a:lnTo>
                    <a:pt x="0" y="936396"/>
                  </a:lnTo>
                  <a:lnTo>
                    <a:pt x="6402832" y="936396"/>
                  </a:lnTo>
                  <a:lnTo>
                    <a:pt x="6402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6203" y="1319250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0" y="936396"/>
                  </a:moveTo>
                  <a:lnTo>
                    <a:pt x="6402832" y="936396"/>
                  </a:lnTo>
                  <a:lnTo>
                    <a:pt x="6402832" y="0"/>
                  </a:lnTo>
                  <a:lnTo>
                    <a:pt x="0" y="0"/>
                  </a:lnTo>
                  <a:lnTo>
                    <a:pt x="0" y="936396"/>
                  </a:lnTo>
                  <a:close/>
                </a:path>
              </a:pathLst>
            </a:custGeom>
            <a:ln w="25400">
              <a:solidFill>
                <a:srgbClr val="D97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13503" y="3023742"/>
            <a:ext cx="6837045" cy="1196340"/>
            <a:chOff x="4413503" y="3023742"/>
            <a:chExt cx="6837045" cy="1196340"/>
          </a:xfrm>
        </p:grpSpPr>
        <p:sp>
          <p:nvSpPr>
            <p:cNvPr id="22" name="object 22"/>
            <p:cNvSpPr/>
            <p:nvPr/>
          </p:nvSpPr>
          <p:spPr>
            <a:xfrm>
              <a:off x="4426203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388" y="585216"/>
                  </a:lnTo>
                  <a:lnTo>
                    <a:pt x="0" y="1170559"/>
                  </a:lnTo>
                  <a:lnTo>
                    <a:pt x="652526" y="1170559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B8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26203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559"/>
                  </a:lnTo>
                  <a:lnTo>
                    <a:pt x="0" y="1170559"/>
                  </a:lnTo>
                  <a:lnTo>
                    <a:pt x="826388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B8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4568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559"/>
                  </a:lnTo>
                  <a:lnTo>
                    <a:pt x="652526" y="1170559"/>
                  </a:lnTo>
                  <a:lnTo>
                    <a:pt x="1479041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B9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4568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6"/>
                  </a:lnTo>
                  <a:lnTo>
                    <a:pt x="652526" y="1170559"/>
                  </a:lnTo>
                  <a:lnTo>
                    <a:pt x="0" y="1170559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B9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03695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559"/>
                  </a:lnTo>
                  <a:lnTo>
                    <a:pt x="652526" y="1170559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B9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03695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559"/>
                  </a:lnTo>
                  <a:lnTo>
                    <a:pt x="0" y="1170559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B9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92060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559"/>
                  </a:lnTo>
                  <a:lnTo>
                    <a:pt x="652526" y="1170559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C9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92060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559"/>
                  </a:lnTo>
                  <a:lnTo>
                    <a:pt x="0" y="1170559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C9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81188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559"/>
                  </a:lnTo>
                  <a:lnTo>
                    <a:pt x="652526" y="1170559"/>
                  </a:lnTo>
                  <a:lnTo>
                    <a:pt x="1479041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C9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1188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6"/>
                  </a:lnTo>
                  <a:lnTo>
                    <a:pt x="652526" y="1170559"/>
                  </a:lnTo>
                  <a:lnTo>
                    <a:pt x="0" y="1170559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C9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69552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559"/>
                  </a:lnTo>
                  <a:lnTo>
                    <a:pt x="652652" y="1170559"/>
                  </a:lnTo>
                  <a:lnTo>
                    <a:pt x="1479042" y="585216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C9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869552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6"/>
                  </a:lnTo>
                  <a:lnTo>
                    <a:pt x="652652" y="1170559"/>
                  </a:lnTo>
                  <a:lnTo>
                    <a:pt x="0" y="1170559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C9D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58679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559"/>
                  </a:lnTo>
                  <a:lnTo>
                    <a:pt x="652652" y="1170559"/>
                  </a:lnTo>
                  <a:lnTo>
                    <a:pt x="1479042" y="585216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C9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58679" y="3036442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6"/>
                  </a:lnTo>
                  <a:lnTo>
                    <a:pt x="652652" y="1170559"/>
                  </a:lnTo>
                  <a:lnTo>
                    <a:pt x="0" y="1170559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C9F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26203" y="3153511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6402832" y="0"/>
                  </a:moveTo>
                  <a:lnTo>
                    <a:pt x="0" y="0"/>
                  </a:lnTo>
                  <a:lnTo>
                    <a:pt x="0" y="936396"/>
                  </a:lnTo>
                  <a:lnTo>
                    <a:pt x="6402832" y="936396"/>
                  </a:lnTo>
                  <a:lnTo>
                    <a:pt x="6402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26203" y="3153511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0" y="936396"/>
                  </a:moveTo>
                  <a:lnTo>
                    <a:pt x="6402832" y="936396"/>
                  </a:lnTo>
                  <a:lnTo>
                    <a:pt x="6402832" y="0"/>
                  </a:lnTo>
                  <a:lnTo>
                    <a:pt x="0" y="0"/>
                  </a:lnTo>
                  <a:lnTo>
                    <a:pt x="0" y="936396"/>
                  </a:lnTo>
                  <a:close/>
                </a:path>
              </a:pathLst>
            </a:custGeom>
            <a:ln w="25400">
              <a:solidFill>
                <a:srgbClr val="DC9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413503" y="4858130"/>
            <a:ext cx="6837045" cy="1196340"/>
            <a:chOff x="4413503" y="4858130"/>
            <a:chExt cx="6837045" cy="1196340"/>
          </a:xfrm>
        </p:grpSpPr>
        <p:sp>
          <p:nvSpPr>
            <p:cNvPr id="39" name="object 39"/>
            <p:cNvSpPr/>
            <p:nvPr/>
          </p:nvSpPr>
          <p:spPr>
            <a:xfrm>
              <a:off x="4426203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388" y="585216"/>
                  </a:lnTo>
                  <a:lnTo>
                    <a:pt x="0" y="1170457"/>
                  </a:lnTo>
                  <a:lnTo>
                    <a:pt x="652526" y="1170457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DA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26203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457"/>
                  </a:lnTo>
                  <a:lnTo>
                    <a:pt x="0" y="1170457"/>
                  </a:lnTo>
                  <a:lnTo>
                    <a:pt x="826388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DA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14568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457"/>
                  </a:lnTo>
                  <a:lnTo>
                    <a:pt x="652526" y="1170457"/>
                  </a:lnTo>
                  <a:lnTo>
                    <a:pt x="1479041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DA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14568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6"/>
                  </a:lnTo>
                  <a:lnTo>
                    <a:pt x="652526" y="1170457"/>
                  </a:lnTo>
                  <a:lnTo>
                    <a:pt x="0" y="1170457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DA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03695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457"/>
                  </a:lnTo>
                  <a:lnTo>
                    <a:pt x="652526" y="1170457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DA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3695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457"/>
                  </a:lnTo>
                  <a:lnTo>
                    <a:pt x="0" y="1170457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DA8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092060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457"/>
                  </a:lnTo>
                  <a:lnTo>
                    <a:pt x="652526" y="1170457"/>
                  </a:lnTo>
                  <a:lnTo>
                    <a:pt x="1479042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DA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92060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2" y="585216"/>
                  </a:lnTo>
                  <a:lnTo>
                    <a:pt x="652526" y="1170457"/>
                  </a:lnTo>
                  <a:lnTo>
                    <a:pt x="0" y="1170457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DA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1188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526" y="0"/>
                  </a:moveTo>
                  <a:lnTo>
                    <a:pt x="0" y="0"/>
                  </a:lnTo>
                  <a:lnTo>
                    <a:pt x="826515" y="585216"/>
                  </a:lnTo>
                  <a:lnTo>
                    <a:pt x="0" y="1170457"/>
                  </a:lnTo>
                  <a:lnTo>
                    <a:pt x="652526" y="1170457"/>
                  </a:lnTo>
                  <a:lnTo>
                    <a:pt x="1479041" y="585216"/>
                  </a:lnTo>
                  <a:lnTo>
                    <a:pt x="652526" y="0"/>
                  </a:lnTo>
                  <a:close/>
                </a:path>
              </a:pathLst>
            </a:custGeom>
            <a:solidFill>
              <a:srgbClr val="DEA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1188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526" y="0"/>
                  </a:lnTo>
                  <a:lnTo>
                    <a:pt x="1479041" y="585216"/>
                  </a:lnTo>
                  <a:lnTo>
                    <a:pt x="652526" y="1170457"/>
                  </a:lnTo>
                  <a:lnTo>
                    <a:pt x="0" y="1170457"/>
                  </a:lnTo>
                  <a:lnTo>
                    <a:pt x="826515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EA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69552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457"/>
                  </a:lnTo>
                  <a:lnTo>
                    <a:pt x="652652" y="1170457"/>
                  </a:lnTo>
                  <a:lnTo>
                    <a:pt x="1479042" y="585216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EA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69552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6"/>
                  </a:lnTo>
                  <a:lnTo>
                    <a:pt x="652652" y="1170457"/>
                  </a:lnTo>
                  <a:lnTo>
                    <a:pt x="0" y="1170457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EAF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758679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652652" y="0"/>
                  </a:moveTo>
                  <a:lnTo>
                    <a:pt x="0" y="0"/>
                  </a:lnTo>
                  <a:lnTo>
                    <a:pt x="826516" y="585216"/>
                  </a:lnTo>
                  <a:lnTo>
                    <a:pt x="0" y="1170457"/>
                  </a:lnTo>
                  <a:lnTo>
                    <a:pt x="652652" y="1170457"/>
                  </a:lnTo>
                  <a:lnTo>
                    <a:pt x="1479042" y="585216"/>
                  </a:lnTo>
                  <a:lnTo>
                    <a:pt x="652652" y="0"/>
                  </a:lnTo>
                  <a:close/>
                </a:path>
              </a:pathLst>
            </a:custGeom>
            <a:solidFill>
              <a:srgbClr val="DEB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58679" y="4870830"/>
              <a:ext cx="1479550" cy="1170940"/>
            </a:xfrm>
            <a:custGeom>
              <a:avLst/>
              <a:gdLst/>
              <a:ahLst/>
              <a:cxnLst/>
              <a:rect l="l" t="t" r="r" b="b"/>
              <a:pathLst>
                <a:path w="1479550" h="1170939">
                  <a:moveTo>
                    <a:pt x="0" y="0"/>
                  </a:moveTo>
                  <a:lnTo>
                    <a:pt x="652652" y="0"/>
                  </a:lnTo>
                  <a:lnTo>
                    <a:pt x="1479042" y="585216"/>
                  </a:lnTo>
                  <a:lnTo>
                    <a:pt x="652652" y="1170457"/>
                  </a:lnTo>
                  <a:lnTo>
                    <a:pt x="0" y="1170457"/>
                  </a:lnTo>
                  <a:lnTo>
                    <a:pt x="826516" y="5852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DEB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26203" y="4987836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6402832" y="0"/>
                  </a:moveTo>
                  <a:lnTo>
                    <a:pt x="0" y="0"/>
                  </a:lnTo>
                  <a:lnTo>
                    <a:pt x="0" y="936396"/>
                  </a:lnTo>
                  <a:lnTo>
                    <a:pt x="6402832" y="936396"/>
                  </a:lnTo>
                  <a:lnTo>
                    <a:pt x="6402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26203" y="4987836"/>
              <a:ext cx="6403340" cy="936625"/>
            </a:xfrm>
            <a:custGeom>
              <a:avLst/>
              <a:gdLst/>
              <a:ahLst/>
              <a:cxnLst/>
              <a:rect l="l" t="t" r="r" b="b"/>
              <a:pathLst>
                <a:path w="6403340" h="936625">
                  <a:moveTo>
                    <a:pt x="0" y="936396"/>
                  </a:moveTo>
                  <a:lnTo>
                    <a:pt x="6402832" y="936396"/>
                  </a:lnTo>
                  <a:lnTo>
                    <a:pt x="6402832" y="0"/>
                  </a:lnTo>
                  <a:lnTo>
                    <a:pt x="0" y="0"/>
                  </a:lnTo>
                  <a:lnTo>
                    <a:pt x="0" y="936396"/>
                  </a:lnTo>
                  <a:close/>
                </a:path>
              </a:pathLst>
            </a:custGeom>
            <a:ln w="25400">
              <a:solidFill>
                <a:srgbClr val="DEB3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600075" y="601662"/>
          <a:ext cx="10972799" cy="5634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9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630"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83992A"/>
                      </a:solidFill>
                      <a:prstDash val="solid"/>
                    </a:lnT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ВАРИАНТ</a:t>
                      </a:r>
                      <a:r>
                        <a:rPr sz="27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72390" marB="0"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789"/>
                        </a:lnSpc>
                        <a:spcBef>
                          <a:spcPts val="65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ПИСМЕНА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ИЗПИТНА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(ЧАСТ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ТЕОРИЯ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685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ПРОФЕСИЯТА)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789"/>
                        </a:lnSpc>
                        <a:spcBef>
                          <a:spcPts val="90"/>
                        </a:spcBef>
                      </a:pP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ИНДИВИДУАЛНО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(ЧАСТ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689"/>
                        </a:lnSpc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ПРОФЕСИЯТА)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3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7475" marR="631190" indent="-7486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ВАРИАНТИ </a:t>
                      </a:r>
                      <a:r>
                        <a:rPr sz="2800" b="1" spc="-2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ВАРИАНТ</a:t>
                      </a:r>
                      <a:r>
                        <a:rPr sz="27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19050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130"/>
                        </a:lnSpc>
                      </a:pPr>
                      <a:r>
                        <a:rPr sz="28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ЗАДЪЛЖИТЕЛЕН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ДИПЛОМЕН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ТЕОРЕТИЧНАТА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ЧАСТ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20"/>
                        </a:lnSpc>
                      </a:pPr>
                      <a:r>
                        <a:rPr sz="28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ДЪРЖАВЕН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739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ДИПЛОМЕН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ПРАКТИЧЕСКАТА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ЧАСТ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3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85"/>
                        </a:lnSpc>
                      </a:pPr>
                      <a:r>
                        <a:rPr sz="28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ИЗПИТ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2030"/>
                        </a:spcBef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ВАРИАНТ</a:t>
                      </a:r>
                      <a:r>
                        <a:rPr sz="27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700" b="1" spc="-50" dirty="0">
                          <a:latin typeface="Times New Roman"/>
                          <a:cs typeface="Times New Roman"/>
                        </a:rPr>
                        <a:t>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25781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1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ПИСМЕН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ТЕСТ</a:t>
                      </a:r>
                      <a:r>
                        <a:rPr sz="16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(ЧАСТ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ТЕОРИЯ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ПРОФЕСИЯТА)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789"/>
                        </a:lnSpc>
                        <a:spcBef>
                          <a:spcPts val="90"/>
                        </a:spcBef>
                      </a:pP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ИНДИВИДУАЛНО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ЗАДАНИЕ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(ЧАСТ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1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83992A"/>
                      </a:solidFill>
                      <a:prstDash val="solid"/>
                    </a:lnB>
                    <a:solidFill>
                      <a:srgbClr val="D4E39A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1689"/>
                        </a:lnSpc>
                      </a:pP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ПРАКТИКА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ПРОФЕСИЯТА)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2192000" cy="68580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2953"/>
            <a:ext cx="12192000" cy="3851275"/>
            <a:chOff x="0" y="1532953"/>
            <a:chExt cx="12192000" cy="3851275"/>
          </a:xfrm>
        </p:grpSpPr>
        <p:sp>
          <p:nvSpPr>
            <p:cNvPr id="4" name="object 4"/>
            <p:cNvSpPr/>
            <p:nvPr/>
          </p:nvSpPr>
          <p:spPr>
            <a:xfrm>
              <a:off x="2328291" y="1540891"/>
              <a:ext cx="7543800" cy="3835400"/>
            </a:xfrm>
            <a:custGeom>
              <a:avLst/>
              <a:gdLst/>
              <a:ahLst/>
              <a:cxnLst/>
              <a:rect l="l" t="t" r="r" b="b"/>
              <a:pathLst>
                <a:path w="7543800" h="3835400">
                  <a:moveTo>
                    <a:pt x="0" y="3835400"/>
                  </a:moveTo>
                  <a:lnTo>
                    <a:pt x="7543800" y="38354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7568"/>
              <a:ext cx="2461089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6201" y="3147568"/>
              <a:ext cx="2455799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399" y="352209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70119" y="1594865"/>
            <a:ext cx="40233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ЗАДЪЛЖИТЕЛЕН ДЪРЖАВЕН ИЗПИТ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3150489" y="3700652"/>
            <a:ext cx="585851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5080" indent="-28194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Вариант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1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писмена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работа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по </a:t>
            </a:r>
            <a:r>
              <a:rPr sz="3200" b="1" dirty="0">
                <a:latin typeface="Times New Roman"/>
                <a:cs typeface="Times New Roman"/>
              </a:rPr>
              <a:t>изпитна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тема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и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индивидуално</a:t>
            </a:r>
            <a:endParaRPr sz="3200">
              <a:latin typeface="Times New Roman"/>
              <a:cs typeface="Times New Roman"/>
            </a:endParaRPr>
          </a:p>
          <a:p>
            <a:pPr marL="104902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Times New Roman"/>
                <a:cs typeface="Times New Roman"/>
              </a:rPr>
              <a:t>задание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практика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16121" y="1648079"/>
            <a:ext cx="1383029" cy="1708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856" y="2630170"/>
            <a:ext cx="1056894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613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Изпитът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провежда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две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части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–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теория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по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професията.</a:t>
            </a:r>
            <a:endParaRPr sz="2400">
              <a:latin typeface="Times New Roman"/>
              <a:cs typeface="Times New Roman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409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4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b="1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b="1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теория</a:t>
            </a:r>
            <a:r>
              <a:rPr sz="2400" b="1" spc="10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b="1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b="1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r>
              <a:rPr sz="24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писмена</a:t>
            </a:r>
            <a:r>
              <a:rPr sz="2400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работа</a:t>
            </a:r>
            <a:r>
              <a:rPr sz="24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</a:t>
            </a:r>
            <a:r>
              <a:rPr sz="24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тема</a:t>
            </a:r>
            <a:r>
              <a:rPr sz="2400" spc="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от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националната</a:t>
            </a:r>
            <a:r>
              <a:rPr sz="24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програма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3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специалността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400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продължителност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3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4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астрономически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часа.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Номерът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изпитната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тема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се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изтегля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деня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изпита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в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Министерството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образованието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науката.</a:t>
            </a:r>
            <a:endParaRPr sz="2400">
              <a:latin typeface="Times New Roman"/>
              <a:cs typeface="Times New Roman"/>
            </a:endParaRPr>
          </a:p>
          <a:p>
            <a:pPr marL="372110" marR="5715" indent="-360045" algn="just">
              <a:lnSpc>
                <a:spcPct val="100000"/>
              </a:lnSpc>
              <a:spcBef>
                <a:spcPts val="395"/>
              </a:spcBef>
              <a:buSzPct val="87500"/>
              <a:buFont typeface="Arial MT"/>
              <a:buChar char="•"/>
              <a:tabLst>
                <a:tab pos="372110" algn="l"/>
                <a:tab pos="373380" algn="l"/>
              </a:tabLst>
            </a:pPr>
            <a:r>
              <a:rPr sz="2400" dirty="0">
                <a:solidFill>
                  <a:srgbClr val="83992A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Част</a:t>
            </a:r>
            <a:r>
              <a:rPr sz="2400" b="1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b="1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</a:t>
            </a:r>
            <a:r>
              <a:rPr sz="2400" b="1" spc="5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b="1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професията</a:t>
            </a:r>
            <a:r>
              <a:rPr sz="2400" b="1" spc="5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-</a:t>
            </a:r>
            <a:r>
              <a:rPr sz="2400" spc="5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индивидуално</a:t>
            </a:r>
            <a:r>
              <a:rPr sz="2400" spc="5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задание</a:t>
            </a:r>
            <a:r>
              <a:rPr sz="2400" spc="5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</a:t>
            </a:r>
            <a:r>
              <a:rPr sz="2400" spc="5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практика,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утвърдено</a:t>
            </a:r>
            <a:r>
              <a:rPr sz="2400" spc="4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4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директора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на</a:t>
            </a:r>
            <a:r>
              <a:rPr sz="2400" spc="484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училището</a:t>
            </a:r>
            <a:r>
              <a:rPr sz="2400" spc="490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с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продължителност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до</a:t>
            </a:r>
            <a:r>
              <a:rPr sz="2400" spc="495" dirty="0">
                <a:solidFill>
                  <a:srgbClr val="252525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три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последователни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дни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не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повече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от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шест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астрономически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часа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дневно.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82129"/>
            <a:ext cx="10823575" cy="584200"/>
          </a:xfrm>
          <a:prstGeom prst="rect">
            <a:avLst/>
          </a:prstGeom>
          <a:solidFill>
            <a:srgbClr val="D4E39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5"/>
              </a:lnSpc>
            </a:pPr>
            <a:r>
              <a:rPr sz="4000" dirty="0"/>
              <a:t>ФОРМАТ</a:t>
            </a:r>
            <a:r>
              <a:rPr sz="4000" spc="-125" dirty="0"/>
              <a:t> </a:t>
            </a:r>
            <a:r>
              <a:rPr sz="4000" dirty="0"/>
              <a:t>НА</a:t>
            </a:r>
            <a:r>
              <a:rPr sz="4000" spc="-130" dirty="0"/>
              <a:t> </a:t>
            </a:r>
            <a:r>
              <a:rPr sz="4000" spc="-10" dirty="0"/>
              <a:t>ИЗПИТА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53791"/>
            <a:ext cx="761503" cy="60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6984" y="3153791"/>
            <a:ext cx="755015" cy="60642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33270"/>
              </p:ext>
            </p:extLst>
          </p:nvPr>
        </p:nvGraphicFramePr>
        <p:xfrm>
          <a:off x="457200" y="410830"/>
          <a:ext cx="11277600" cy="5865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27">
                <a:tc gridSpan="3">
                  <a:txBody>
                    <a:bodyPr/>
                    <a:lstStyle/>
                    <a:p>
                      <a:pPr marL="21590" algn="ctr">
                        <a:lnSpc>
                          <a:spcPts val="3475"/>
                        </a:lnSpc>
                      </a:pP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РАМКА</a:t>
                      </a:r>
                      <a:r>
                        <a:rPr sz="36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3600" b="1" spc="-6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ИЗПИТЕН</a:t>
                      </a:r>
                      <a:r>
                        <a:rPr sz="3600" b="1" spc="-5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БИЛЕТ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solidFill>
                      <a:srgbClr val="D4E3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70">
                <a:tc gridSpan="3">
                  <a:txBody>
                    <a:bodyPr/>
                    <a:lstStyle/>
                    <a:p>
                      <a:pPr marL="564515" indent="-359410">
                        <a:lnSpc>
                          <a:spcPts val="2445"/>
                        </a:lnSpc>
                        <a:buClr>
                          <a:srgbClr val="83992A"/>
                        </a:buClr>
                        <a:buSzPct val="87500"/>
                        <a:buFont typeface="Arial MT"/>
                        <a:buChar char="•"/>
                        <a:tabLst>
                          <a:tab pos="564515" algn="l"/>
                        </a:tabLst>
                      </a:pPr>
                      <a:r>
                        <a:rPr sz="24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Част</a:t>
                      </a:r>
                      <a:r>
                        <a:rPr sz="2400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теория</a:t>
                      </a:r>
                      <a:r>
                        <a:rPr sz="2400" spc="-15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-10" dirty="0">
                          <a:solidFill>
                            <a:srgbClr val="252525"/>
                          </a:solidFill>
                          <a:latin typeface="Times New Roman"/>
                          <a:cs typeface="Times New Roman"/>
                        </a:rPr>
                        <a:t> професията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82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………………………………………………………………………....................................................................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(пълно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училището)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9079" marR="252095" algn="ctr">
                        <a:lnSpc>
                          <a:spcPct val="11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ДЪРЖАВЕН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ИЗПИТ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ПРИДОБИВАНЕ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ВТОРА/ТРЕТА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СТЕПЕН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ПРОФЕСИОНАЛНА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КВАЛИФИКАЦИЯ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ЧАСТ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ТЕОРИЯ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ПРОФЕСИЯТА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127250" marR="2118995" indent="-1270" algn="ctr">
                        <a:lnSpc>
                          <a:spcPct val="11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професия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…………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„……………………………………………..“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специалност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…………..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„……………………………………………..“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Изпитна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тема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№…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…………………………………………………………………............................................................................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(наименование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темата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кратко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описание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учебното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съдържание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съгласно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НИП)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Описание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нa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дидактическите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материали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(ако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приложимо)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……………………………………………...................................................................................................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68846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(предоставят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ползване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училището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са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неразделна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част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изпитния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билет)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Председател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изпитната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комисия:................................................................................................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14858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82193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(име,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фамилия)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(подпис)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Директор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обучаващата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институция:........................................................</a:t>
                      </a:r>
                      <a:r>
                        <a:rPr sz="14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………....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65277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717169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(име,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фамилия)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bg-BG" sz="1400" dirty="0">
                          <a:latin typeface="Times New Roman"/>
                          <a:cs typeface="Times New Roman"/>
                        </a:rPr>
                        <a:t>             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подпис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21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  <a:lnB w="1905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  <a:lnB w="1905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 marL="6551930">
                        <a:lnSpc>
                          <a:spcPts val="1639"/>
                        </a:lnSpc>
                        <a:spcBef>
                          <a:spcPts val="16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6699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BE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2829</Words>
  <Application>Microsoft Office PowerPoint</Application>
  <PresentationFormat>Широк екран</PresentationFormat>
  <Paragraphs>292</Paragraphs>
  <Slides>36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36</vt:i4>
      </vt:variant>
    </vt:vector>
  </HeadingPairs>
  <TitlesOfParts>
    <vt:vector size="40" baseType="lpstr">
      <vt:lpstr>Arial MT</vt:lpstr>
      <vt:lpstr>Times New Roman</vt:lpstr>
      <vt:lpstr>Wingdings</vt:lpstr>
      <vt:lpstr>Office Theme</vt:lpstr>
      <vt:lpstr>   ЗАДЪЛЖИТЕЛНИ ДЪРЖАВНИ  ИЗПИТИ ЗА УЧЕБНАТА 2024/ 2025  г.</vt:lpstr>
      <vt:lpstr>ЦЕЛ НА ЗАДЪЛЖИТЕЛНИЯ ДЪРЖАВЕН ИЗПИТ ЗА ПРИДОБИВАНЕ НА ПРОФЕСИОНАЛНА КВАЛИФИКАЦИЯ</vt:lpstr>
      <vt:lpstr>ПРОВЕЖДАНЕ НА ЗАДЪЛЖИТЕЛНИЯ ДЪРЖАВЕН ИЗПИТ</vt:lpstr>
      <vt:lpstr>КОГА СЕ ПРОВЕЖДА?</vt:lpstr>
      <vt:lpstr>ФОРМАТ НА ИЗПИТА</vt:lpstr>
      <vt:lpstr>Презентация на PowerPoint</vt:lpstr>
      <vt:lpstr>ЗАДЪЛЖИТЕЛЕН ДЪРЖАВЕН ИЗПИТ</vt:lpstr>
      <vt:lpstr>ФОРМАТ НА ИЗПИТА</vt:lpstr>
      <vt:lpstr>Презентация на PowerPoint</vt:lpstr>
      <vt:lpstr>РАМКА НА ИЗПИТЕН БИЛЕТ</vt:lpstr>
      <vt:lpstr>Презентация на PowerPoint</vt:lpstr>
      <vt:lpstr>Презентация на PowerPoint</vt:lpstr>
      <vt:lpstr>ЗАДЪЛЖИТЕЛЕН ДЪРЖАВЕН ИЗПИТ</vt:lpstr>
      <vt:lpstr>ФОРМАТ НА ИЗПИТА</vt:lpstr>
      <vt:lpstr>ЗАДАНИЕ ЗА ДИПЛОМЕНТ ПРОЕКТ</vt:lpstr>
      <vt:lpstr>РАМКА НА ЗАДАНИЕ</vt:lpstr>
      <vt:lpstr>СЪДЪРЖАНИЕ НА ДИПЛОМНИЯ ПРОЕКТ</vt:lpstr>
      <vt:lpstr>ОФОРМЛЕНИЕ НА ПРОЕКТА</vt:lpstr>
      <vt:lpstr>ФУНКЦИИ НА РЪКОВОДИТЕЛЯ КОНСУЛТАНТ</vt:lpstr>
      <vt:lpstr>ПРЕДАВАНЕ И РЕЦЕНЗИРАНЕ НА ДИПЛОМНИЯ ПРОЕКТ</vt:lpstr>
      <vt:lpstr>ДОПУСКАНЕ НА ДИПЛОМНИЯ ПРОЕКТ ДО ЗАЩИТА</vt:lpstr>
      <vt:lpstr>ЗАЩИТА НА ДИПЛОМНИЯ ПРОЕКТ</vt:lpstr>
      <vt:lpstr>ЗАЩИТА НА ДИПЛОМНИЯ ПРОЕКТ</vt:lpstr>
      <vt:lpstr>КРИТЕРИИ И ПОКАЗАТЕЛИ ЗА ОЦЕНЯВАНЕ НА ДИПЛОМНИЯ ПРОЕКТ</vt:lpstr>
      <vt:lpstr>ЗАДЪЛЖИТЕЛЕН ДЪРЖАВЕН ИЗПИТ</vt:lpstr>
      <vt:lpstr>ФОРМАТ НА ИЗПИТА</vt:lpstr>
      <vt:lpstr>БАЗА ДАННИ С ТЕСТОВИ ВЪПРОСИ</vt:lpstr>
      <vt:lpstr>СЪДЪРЖАНИЕ НА ИЗПИТНИЯ ТЕСТ ЗА ОЦЕНЯВАНЕ НА РЕЗУЛТАТИТЕ ОТ ОБУЧЕНИЕТО</vt:lpstr>
      <vt:lpstr>СЪДЪРЖАНИЕ НА ИЗПИТНИЯ ТЕСТ ЗА ОЦЕНЯВАНЕ НА РЕЗУЛТАТИТЕ ОТ ОБУЧЕНИЕТО</vt:lpstr>
      <vt:lpstr>СЪДЪРЖАНИЕ НА ИЗПИТНИЯ ТЕСТ ЗА ОЦЕНЯВАНЕ НА РЕЗУЛТАТИТЕ ОТ ОБУЧЕНИЕТО</vt:lpstr>
      <vt:lpstr>ФОРМАТ И ОЦЕНЯВАНЕ НА ИЗПИТА ЧРЕЗ ПИСМЕН ТЕСТ</vt:lpstr>
      <vt:lpstr>Презентация на PowerPoint</vt:lpstr>
      <vt:lpstr>Презентация на PowerPoint</vt:lpstr>
      <vt:lpstr>Презентация на PowerPoint</vt:lpstr>
      <vt:lpstr>НОРМАТИВНА УРЕДБА</vt:lpstr>
      <vt:lpstr>УСПЕХ НА ВСИЧКИ!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ЗАДЪЛЖИТЕЛНИ ДЪРЖАВНИ ИЗПИТИ – 2022</dc:title>
  <dc:creator>L Valkova</dc:creator>
  <cp:lastModifiedBy>Петя В. Буюклиева</cp:lastModifiedBy>
  <cp:revision>8</cp:revision>
  <dcterms:created xsi:type="dcterms:W3CDTF">2025-01-09T14:12:50Z</dcterms:created>
  <dcterms:modified xsi:type="dcterms:W3CDTF">2025-01-09T14:27:56Z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2025-01-09T00:00:00Z</vt:filetime>
  </property>
  <property fmtid="{D5CDD505-2E9C-101B-9397-08002B2CF9AE}" pid="5" name="Producer">
    <vt:lpwstr>Microsoft® PowerPoint® 2019</vt:lpwstr>
  </property>
</Properties>
</file>